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7"/>
  </p:notesMasterIdLst>
  <p:sldIdLst>
    <p:sldId id="423" r:id="rId2"/>
    <p:sldId id="429" r:id="rId3"/>
    <p:sldId id="426" r:id="rId4"/>
    <p:sldId id="455" r:id="rId5"/>
    <p:sldId id="407" r:id="rId6"/>
    <p:sldId id="430" r:id="rId7"/>
    <p:sldId id="457" r:id="rId8"/>
    <p:sldId id="434" r:id="rId9"/>
    <p:sldId id="427" r:id="rId10"/>
    <p:sldId id="432" r:id="rId11"/>
    <p:sldId id="447" r:id="rId12"/>
    <p:sldId id="451" r:id="rId13"/>
    <p:sldId id="449" r:id="rId14"/>
    <p:sldId id="448" r:id="rId15"/>
    <p:sldId id="428" r:id="rId1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ggy Craig" initials="PC" lastIdx="1" clrIdx="0">
    <p:extLst>
      <p:ext uri="{19B8F6BF-5375-455C-9EA6-DF929625EA0E}">
        <p15:presenceInfo xmlns:p15="http://schemas.microsoft.com/office/powerpoint/2012/main" userId="2cb5d07da50d89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B93"/>
    <a:srgbClr val="92640E"/>
    <a:srgbClr val="DBAE73"/>
    <a:srgbClr val="CD7468"/>
    <a:srgbClr val="4A1A0B"/>
    <a:srgbClr val="A36536"/>
    <a:srgbClr val="B55026"/>
    <a:srgbClr val="33CBCC"/>
    <a:srgbClr val="A53528"/>
    <a:srgbClr val="4948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49" autoAdjust="0"/>
  </p:normalViewPr>
  <p:slideViewPr>
    <p:cSldViewPr snapToGrid="0">
      <p:cViewPr varScale="1">
        <p:scale>
          <a:sx n="102" d="100"/>
          <a:sy n="102" d="100"/>
        </p:scale>
        <p:origin x="12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476460C-0B03-4AD3-B20D-CA3DC4217F42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FCAAEB7-CE7F-4D0F-84A6-74D550307F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7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AAEB7-CE7F-4D0F-84A6-74D550307FC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5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941A-765A-48F2-AE3F-68817BA89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3801F-2ACB-4A3E-A046-C105C81AD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CD82-7C0D-49CB-8838-0638EEF6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88DE9-523F-43CA-870D-2497391B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E02D-3583-45C5-9A17-655F3AFA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987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389A-FE8F-496B-897C-FAE56D50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1030A-FB58-4217-A08E-422AED425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82ECC-6115-4D43-9164-66B0E770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8C757-9FFB-4E46-B1E4-D2A1179E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88E84-DEA5-404D-9B07-F8BF26EE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036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3D0F14-F3BB-41B7-AB4D-60A629824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9BE9E-B2A8-4892-93DC-75317DAB9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98FC1-E1DC-473D-BB53-32C45C4B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D647D-795F-4E75-A270-B1683FB2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268E-7641-44AD-9F65-5A4B0952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121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47DFA-5138-496C-83C7-5D227EF8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BE100-7594-4F3E-8424-1E27B749A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D7A62-2E97-46F1-88A9-664D8FE2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8921-6349-4FC5-A157-1462D31C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CBB3D-0425-4995-B494-6D8E522C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8762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0327-C437-4695-88C6-78D98AB4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E58D3-6AF4-4DE3-A341-02A6EF313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ED4EE-4D77-44F2-A266-AC44E145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0AA34-9721-459C-A0BD-A9ECC2C0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48EA0-C20C-4E4B-BFB9-507A6C3D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619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6AB0-DCC4-4662-8BF1-98CDC1DD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9BB5D-6E7F-40FD-8682-EE5681050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F250-246C-454D-AA84-8473FE83E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F6564-B1F4-413A-AD4D-9B7E26BD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F3A4D-C102-4B11-BA0B-698C75CF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88D05-D911-4C19-9A8B-F5189EB6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9892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89D8-9720-4C49-9270-2F26B4BA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B059-BF53-446C-B78B-3E621DCBC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6D8B4-D2CD-4ADD-BD80-B6D8850CC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E346C-E46A-4A6E-98BC-A15092525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7880F-527B-434B-95EC-F710501EB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F822-A444-410F-AAF0-ED8BB462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808B97-A569-4049-A304-91676643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C8293-C9CC-4EFB-A2AB-33652175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2753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CA5B-5F2B-4FF1-992D-64000357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5803A-29D7-48D9-85A6-3AA813AC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A1569-D790-46C2-BC16-7BE03DF3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D47DE-29E6-48A0-8EA0-6F93B012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709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26DA2-ADE5-49E9-9C19-6EBC38E82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B24F14-9C91-44BF-80AF-20816AA9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5F47F-ACEF-46CD-91F0-751D8C96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626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D257D-330E-418F-B936-6359AC36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22443-211C-443A-91E5-F951E63C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40513-03C3-4166-BFEB-914BDD4CB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0A1B6-9D4D-4086-A20B-BABE2C9B7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DF5E7-A005-453B-A43F-D238DDAC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2D56C-F0A6-4D2B-A617-D65D0BE7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066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5893-0A9E-43CB-AE93-0F7791A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0BC3D-975C-4148-BD2A-3700E2D82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CF06E-F31B-476C-8DA0-2A6BE4C5D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F63D5-02C0-4BBB-AF58-3D52EA2F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8344F-DE84-41C6-81CD-6E38D333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FA9BF-846E-4D04-9C19-DB7F8CD4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009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54337-AD03-4EA3-AE7D-0411D5D5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0F88D-246E-4575-8A3D-98BC4A2DE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D2D8D-944D-4F3D-A0D1-534FCE23E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FB16-488F-4E31-A4F6-62C501E1DF5F}" type="datetimeFigureOut">
              <a:rPr lang="en-US" smtClean="0"/>
              <a:t>6/21/2026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6BBAF-481C-40A3-9F8D-595E9E09B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5CE5D-5DD1-403B-8CCF-BCB9D4EAE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4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smore.com/n/xnsr5-bridge-buzz?ref=emai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bl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11B-83D5-4111-8DAA-BE24F748E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r="35091"/>
          <a:stretch/>
        </p:blipFill>
        <p:spPr>
          <a:xfrm>
            <a:off x="624068" y="643467"/>
            <a:ext cx="3119105" cy="24756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2C673-594C-4E9F-B0AA-E0B2FCD6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8313518" y="791732"/>
            <a:ext cx="3252903" cy="2186153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94B5D0-B733-4B1B-8BDE-AAF5B615A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3828591"/>
            <a:ext cx="2083216" cy="231786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50F83C-8093-45D9-8EB4-54D6C6BE6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8"/>
          <a:stretch/>
        </p:blipFill>
        <p:spPr>
          <a:xfrm rot="21600000">
            <a:off x="8313518" y="3921515"/>
            <a:ext cx="3252903" cy="2132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21D5F1-77E9-452A-A48A-2E524B1C0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55" y="2201815"/>
            <a:ext cx="3104943" cy="24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74F6C6-23DF-A66E-637F-384D81D992EC}"/>
              </a:ext>
            </a:extLst>
          </p:cNvPr>
          <p:cNvSpPr txBox="1"/>
          <p:nvPr/>
        </p:nvSpPr>
        <p:spPr>
          <a:xfrm>
            <a:off x="1044379" y="3239422"/>
            <a:ext cx="150592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6AF439-C845-F53C-1DBD-F65194C55E0E}"/>
              </a:ext>
            </a:extLst>
          </p:cNvPr>
          <p:cNvSpPr txBox="1"/>
          <p:nvPr/>
        </p:nvSpPr>
        <p:spPr>
          <a:xfrm>
            <a:off x="4696765" y="3144312"/>
            <a:ext cx="124264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Reggie Feuille, Vice </a:t>
            </a: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8E74E6-0BFC-D0EC-E7E6-4DE1905E8E65}"/>
              </a:ext>
            </a:extLst>
          </p:cNvPr>
          <p:cNvSpPr txBox="1"/>
          <p:nvPr/>
        </p:nvSpPr>
        <p:spPr>
          <a:xfrm>
            <a:off x="4807186" y="3144312"/>
            <a:ext cx="117621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Erwin,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0595F1-FA73-D752-8E54-F66063F35315}"/>
              </a:ext>
            </a:extLst>
          </p:cNvPr>
          <p:cNvSpPr txBox="1"/>
          <p:nvPr/>
        </p:nvSpPr>
        <p:spPr>
          <a:xfrm>
            <a:off x="9147983" y="3144312"/>
            <a:ext cx="1444411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*Barbara Crews,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D6F277-5298-F9DD-21C1-E86F101A9A0E}"/>
              </a:ext>
            </a:extLst>
          </p:cNvPr>
          <p:cNvSpPr txBox="1"/>
          <p:nvPr/>
        </p:nvSpPr>
        <p:spPr>
          <a:xfrm>
            <a:off x="8850448" y="3144312"/>
            <a:ext cx="2222233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Scott Norris,</a:t>
            </a:r>
          </a:p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Bridge Center  Manager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EA98F-7398-23E2-C912-105E115470E9}"/>
              </a:ext>
            </a:extLst>
          </p:cNvPr>
          <p:cNvSpPr txBox="1"/>
          <p:nvPr/>
        </p:nvSpPr>
        <p:spPr>
          <a:xfrm>
            <a:off x="6654713" y="3252034"/>
            <a:ext cx="91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BDA45-71A8-619B-6BEA-B79AAC485C4A}"/>
              </a:ext>
            </a:extLst>
          </p:cNvPr>
          <p:cNvSpPr txBox="1"/>
          <p:nvPr/>
        </p:nvSpPr>
        <p:spPr>
          <a:xfrm>
            <a:off x="7988955" y="3252034"/>
            <a:ext cx="1242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7804F-082E-6016-A84B-EE8E92C33BAF}"/>
              </a:ext>
            </a:extLst>
          </p:cNvPr>
          <p:cNvSpPr txBox="1"/>
          <p:nvPr/>
        </p:nvSpPr>
        <p:spPr>
          <a:xfrm>
            <a:off x="5386278" y="3252034"/>
            <a:ext cx="172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6BD55C-7B43-3CD3-E230-05E894EA6B2C}"/>
              </a:ext>
            </a:extLst>
          </p:cNvPr>
          <p:cNvSpPr txBox="1"/>
          <p:nvPr/>
        </p:nvSpPr>
        <p:spPr>
          <a:xfrm>
            <a:off x="5551376" y="3275117"/>
            <a:ext cx="2691248" cy="261610"/>
          </a:xfrm>
          <a:prstGeom prst="rect">
            <a:avLst/>
          </a:prstGeom>
          <a:solidFill>
            <a:srgbClr val="72282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*Newly Elected/Appointed Board Members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2931C-22A7-D36C-AEC0-6C0E59148E50}"/>
              </a:ext>
            </a:extLst>
          </p:cNvPr>
          <p:cNvSpPr txBox="1"/>
          <p:nvPr/>
        </p:nvSpPr>
        <p:spPr>
          <a:xfrm>
            <a:off x="4697349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12FA66-F1D4-F6B1-ED58-5923E9874579}"/>
              </a:ext>
            </a:extLst>
          </p:cNvPr>
          <p:cNvSpPr txBox="1"/>
          <p:nvPr/>
        </p:nvSpPr>
        <p:spPr>
          <a:xfrm>
            <a:off x="8738095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CB9829-CAC7-A26F-C2BB-65E36EF744F0}"/>
              </a:ext>
            </a:extLst>
          </p:cNvPr>
          <p:cNvSpPr txBox="1"/>
          <p:nvPr/>
        </p:nvSpPr>
        <p:spPr>
          <a:xfrm>
            <a:off x="5288733" y="3144312"/>
            <a:ext cx="170631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*Gustavo Gonzalez,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545744-46D2-A056-63C8-5837C420F41D}"/>
              </a:ext>
            </a:extLst>
          </p:cNvPr>
          <p:cNvSpPr txBox="1"/>
          <p:nvPr/>
        </p:nvSpPr>
        <p:spPr>
          <a:xfrm>
            <a:off x="1650629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505C1E-954B-1376-E8FD-0A53095B5761}"/>
              </a:ext>
            </a:extLst>
          </p:cNvPr>
          <p:cNvGrpSpPr/>
          <p:nvPr/>
        </p:nvGrpSpPr>
        <p:grpSpPr>
          <a:xfrm>
            <a:off x="6421091" y="3773753"/>
            <a:ext cx="1625501" cy="2236928"/>
            <a:chOff x="6391062" y="637713"/>
            <a:chExt cx="1625501" cy="2236928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3C12A40-12E2-590E-8605-9D205A4A0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FD499FD-8B8D-84AC-16E9-253483322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76" name="Picture 75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819E32C4-241F-DC35-7638-7BCD440AD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4940B3D9-F72F-B162-427B-C612D8AA8FCD}"/>
              </a:ext>
            </a:extLst>
          </p:cNvPr>
          <p:cNvSpPr txBox="1"/>
          <p:nvPr/>
        </p:nvSpPr>
        <p:spPr>
          <a:xfrm>
            <a:off x="4697349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FD71F0-067A-435C-ACEB-89ACA51BE7AA}"/>
              </a:ext>
            </a:extLst>
          </p:cNvPr>
          <p:cNvSpPr txBox="1"/>
          <p:nvPr/>
        </p:nvSpPr>
        <p:spPr>
          <a:xfrm>
            <a:off x="8738095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C999D24-53FA-6DBB-A61D-ECE565E5C150}"/>
              </a:ext>
            </a:extLst>
          </p:cNvPr>
          <p:cNvSpPr txBox="1"/>
          <p:nvPr/>
        </p:nvSpPr>
        <p:spPr>
          <a:xfrm>
            <a:off x="5288733" y="3144312"/>
            <a:ext cx="170631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*Gustavo Gonzalez,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6EA2EE5-F804-7336-F92C-16EB8E7602B2}"/>
              </a:ext>
            </a:extLst>
          </p:cNvPr>
          <p:cNvSpPr txBox="1"/>
          <p:nvPr/>
        </p:nvSpPr>
        <p:spPr>
          <a:xfrm>
            <a:off x="1650629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833F0ED-FE3A-DDC5-6877-C9988C26CC39}"/>
              </a:ext>
            </a:extLst>
          </p:cNvPr>
          <p:cNvGrpSpPr/>
          <p:nvPr/>
        </p:nvGrpSpPr>
        <p:grpSpPr>
          <a:xfrm>
            <a:off x="6421091" y="3773753"/>
            <a:ext cx="1625501" cy="2236928"/>
            <a:chOff x="6391062" y="637713"/>
            <a:chExt cx="1625501" cy="2236928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EFFCBDFC-B4C3-4A77-519D-675A4B8F1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3ED9246C-7FFD-6700-018E-1389A949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122" name="Picture 121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59D7975B-7FFA-B37B-3240-9DF882B8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2AF4FF53-8DF1-C4AA-A409-69D1BBE12440}"/>
              </a:ext>
            </a:extLst>
          </p:cNvPr>
          <p:cNvSpPr txBox="1"/>
          <p:nvPr/>
        </p:nvSpPr>
        <p:spPr>
          <a:xfrm>
            <a:off x="4697349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Reggie Feuille, Vice President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4C2B1E9-1D22-E632-3D75-D563AD38C412}"/>
              </a:ext>
            </a:extLst>
          </p:cNvPr>
          <p:cNvSpPr txBox="1"/>
          <p:nvPr/>
        </p:nvSpPr>
        <p:spPr>
          <a:xfrm>
            <a:off x="8738095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Nancy Stockton,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Advisor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228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7F7A3AE-BE69-F820-E937-E0BF8396CEDE}"/>
              </a:ext>
            </a:extLst>
          </p:cNvPr>
          <p:cNvSpPr txBox="1"/>
          <p:nvPr/>
        </p:nvSpPr>
        <p:spPr>
          <a:xfrm>
            <a:off x="5288733" y="3144312"/>
            <a:ext cx="170631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Gustavo Gonzalez,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Vice President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228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C072A8B-E12A-03B1-BE10-A1B46652732D}"/>
              </a:ext>
            </a:extLst>
          </p:cNvPr>
          <p:cNvSpPr txBox="1"/>
          <p:nvPr/>
        </p:nvSpPr>
        <p:spPr>
          <a:xfrm>
            <a:off x="1650629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Ashley Ervin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President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228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BEC9F10-3B92-BD26-7149-4109104FB9E1}"/>
              </a:ext>
            </a:extLst>
          </p:cNvPr>
          <p:cNvGrpSpPr/>
          <p:nvPr/>
        </p:nvGrpSpPr>
        <p:grpSpPr>
          <a:xfrm>
            <a:off x="6421091" y="3773753"/>
            <a:ext cx="1625501" cy="2236928"/>
            <a:chOff x="6391062" y="637713"/>
            <a:chExt cx="1625501" cy="2236928"/>
          </a:xfrm>
        </p:grpSpPr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70BCC7B0-1158-7C81-04AC-498E1F5FF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855947EE-E32C-EDF0-9CF6-20A89DF98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167" name="Picture 166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528A97C6-B73C-A1F8-BAB7-CCA74B55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176" name="AutoShape 2">
            <a:extLst>
              <a:ext uri="{FF2B5EF4-FFF2-40B4-BE49-F238E27FC236}">
                <a16:creationId xmlns:a16="http://schemas.microsoft.com/office/drawing/2014/main" id="{AB4F9D64-EE87-A1E8-AFC2-1A5C783A3A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74352" y="31650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5687DADD-D5B6-59C1-A389-061E631EC64D}"/>
              </a:ext>
            </a:extLst>
          </p:cNvPr>
          <p:cNvSpPr/>
          <p:nvPr/>
        </p:nvSpPr>
        <p:spPr>
          <a:xfrm>
            <a:off x="5424591" y="4712146"/>
            <a:ext cx="3261382" cy="360142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E0E6D25A-61D5-4A60-A2A0-B687B381EE68}"/>
              </a:ext>
            </a:extLst>
          </p:cNvPr>
          <p:cNvSpPr txBox="1"/>
          <p:nvPr/>
        </p:nvSpPr>
        <p:spPr>
          <a:xfrm>
            <a:off x="303465" y="3114638"/>
            <a:ext cx="150592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6E562352-B1DA-5226-7002-C337FFDE5239}"/>
              </a:ext>
            </a:extLst>
          </p:cNvPr>
          <p:cNvSpPr txBox="1"/>
          <p:nvPr/>
        </p:nvSpPr>
        <p:spPr>
          <a:xfrm>
            <a:off x="4847240" y="3144312"/>
            <a:ext cx="124264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Reggie Feuille, Vice </a:t>
            </a: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50CDA7C-0EBB-91D3-B773-B33C6DE26407}"/>
              </a:ext>
            </a:extLst>
          </p:cNvPr>
          <p:cNvSpPr txBox="1"/>
          <p:nvPr/>
        </p:nvSpPr>
        <p:spPr>
          <a:xfrm>
            <a:off x="7149664" y="3144312"/>
            <a:ext cx="117621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Erwin,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E328328-6286-BF22-8E2B-2602A828B822}"/>
              </a:ext>
            </a:extLst>
          </p:cNvPr>
          <p:cNvSpPr txBox="1"/>
          <p:nvPr/>
        </p:nvSpPr>
        <p:spPr>
          <a:xfrm>
            <a:off x="9147983" y="3144312"/>
            <a:ext cx="1444411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*Barbara Crews,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9A9CC92-A317-6D47-D5F5-DFB3CE12CDAB}"/>
              </a:ext>
            </a:extLst>
          </p:cNvPr>
          <p:cNvSpPr txBox="1"/>
          <p:nvPr/>
        </p:nvSpPr>
        <p:spPr>
          <a:xfrm>
            <a:off x="6654713" y="3252034"/>
            <a:ext cx="91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C1502B2A-B4F3-F38A-1861-BF19E81CCA3A}"/>
              </a:ext>
            </a:extLst>
          </p:cNvPr>
          <p:cNvSpPr txBox="1"/>
          <p:nvPr/>
        </p:nvSpPr>
        <p:spPr>
          <a:xfrm>
            <a:off x="7988955" y="3252034"/>
            <a:ext cx="1242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99ACBBF-39EA-FC30-700A-AE2258DC7B09}"/>
              </a:ext>
            </a:extLst>
          </p:cNvPr>
          <p:cNvSpPr txBox="1"/>
          <p:nvPr/>
        </p:nvSpPr>
        <p:spPr>
          <a:xfrm>
            <a:off x="5386278" y="3252034"/>
            <a:ext cx="172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40BF9758-A54F-FDF9-CC33-7F775E896F95}"/>
              </a:ext>
            </a:extLst>
          </p:cNvPr>
          <p:cNvSpPr txBox="1"/>
          <p:nvPr/>
        </p:nvSpPr>
        <p:spPr>
          <a:xfrm>
            <a:off x="5551376" y="3275117"/>
            <a:ext cx="2691248" cy="261610"/>
          </a:xfrm>
          <a:prstGeom prst="rect">
            <a:avLst/>
          </a:prstGeom>
          <a:solidFill>
            <a:srgbClr val="72282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*Newly Elected/Appointed Board Members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3A558166-7C6D-CF60-3130-5EB49CC7CE1F}"/>
              </a:ext>
            </a:extLst>
          </p:cNvPr>
          <p:cNvSpPr/>
          <p:nvPr/>
        </p:nvSpPr>
        <p:spPr>
          <a:xfrm>
            <a:off x="5424297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0A7E392A-DE5C-2A29-F936-59B93C295735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FED16510-E17F-731E-DAB9-55B7A459A1CC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6342E905-D92F-ECEE-64A0-9563C8D831E4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ABA32561-4A6F-6120-CBC6-288F377F57AA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DFB133BC-DD25-5A46-2C87-4920FA418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9B6FF82A-B85C-A224-B02E-3600EFAAE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231" name="Picture 230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3F05BFAB-06D9-4065-170A-D1CDD9E9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245" name="Rectangle 244">
            <a:extLst>
              <a:ext uri="{FF2B5EF4-FFF2-40B4-BE49-F238E27FC236}">
                <a16:creationId xmlns:a16="http://schemas.microsoft.com/office/drawing/2014/main" id="{7A877F7A-1026-9A58-84FF-F82B1CECFCAC}"/>
              </a:ext>
            </a:extLst>
          </p:cNvPr>
          <p:cNvSpPr/>
          <p:nvPr/>
        </p:nvSpPr>
        <p:spPr>
          <a:xfrm>
            <a:off x="5424297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724C28F-AF1D-9B4B-B3E6-CDB61111B2C1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742FE3F-0DD6-6026-815F-4C6708D015A5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60D3B71E-E4A4-5798-FCFE-B642260C5CAD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468E60F1-7446-79A4-DF0E-4B76FAC8882D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E8459747-035D-3BC7-F350-9899403F0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id="{7D64D3DD-74DF-F7F5-F8D4-5CCF186E1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259" name="Picture 258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D8BAC766-7C03-D139-AEC2-4FF97E406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275" name="Rectangle 274">
            <a:extLst>
              <a:ext uri="{FF2B5EF4-FFF2-40B4-BE49-F238E27FC236}">
                <a16:creationId xmlns:a16="http://schemas.microsoft.com/office/drawing/2014/main" id="{AA3C69F6-F791-4F2D-A605-F6C2C5535099}"/>
              </a:ext>
            </a:extLst>
          </p:cNvPr>
          <p:cNvSpPr/>
          <p:nvPr/>
        </p:nvSpPr>
        <p:spPr>
          <a:xfrm>
            <a:off x="5406303" y="4712146"/>
            <a:ext cx="3261382" cy="360142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BA00896-EDDE-9AAB-6FEA-D1AA54459009}"/>
              </a:ext>
            </a:extLst>
          </p:cNvPr>
          <p:cNvSpPr txBox="1"/>
          <p:nvPr/>
        </p:nvSpPr>
        <p:spPr>
          <a:xfrm>
            <a:off x="303465" y="3114638"/>
            <a:ext cx="150592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8FF54686-2114-50A3-6851-A8374FA39AC5}"/>
              </a:ext>
            </a:extLst>
          </p:cNvPr>
          <p:cNvSpPr txBox="1"/>
          <p:nvPr/>
        </p:nvSpPr>
        <p:spPr>
          <a:xfrm>
            <a:off x="4847240" y="3144312"/>
            <a:ext cx="124264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Reggie Feuille, Vice </a:t>
            </a: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C5C5AEA2-1A51-9C29-3822-374B06AEB390}"/>
              </a:ext>
            </a:extLst>
          </p:cNvPr>
          <p:cNvSpPr txBox="1"/>
          <p:nvPr/>
        </p:nvSpPr>
        <p:spPr>
          <a:xfrm>
            <a:off x="7131376" y="3144312"/>
            <a:ext cx="117621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Erwin,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20D59BCF-91F9-FBB9-7F96-6A7DAFC8C60F}"/>
              </a:ext>
            </a:extLst>
          </p:cNvPr>
          <p:cNvSpPr txBox="1"/>
          <p:nvPr/>
        </p:nvSpPr>
        <p:spPr>
          <a:xfrm>
            <a:off x="9147983" y="3144312"/>
            <a:ext cx="1444411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*Barbara Crews,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BECFE401-DDE5-35BA-B73F-F69D6D93C471}"/>
              </a:ext>
            </a:extLst>
          </p:cNvPr>
          <p:cNvSpPr txBox="1"/>
          <p:nvPr/>
        </p:nvSpPr>
        <p:spPr>
          <a:xfrm>
            <a:off x="6654713" y="3252034"/>
            <a:ext cx="91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8BC832CA-C1BF-E368-321F-85A6296EC819}"/>
              </a:ext>
            </a:extLst>
          </p:cNvPr>
          <p:cNvSpPr txBox="1"/>
          <p:nvPr/>
        </p:nvSpPr>
        <p:spPr>
          <a:xfrm>
            <a:off x="7988955" y="3252034"/>
            <a:ext cx="1242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AA0F3F03-6C02-B0EF-4846-52EF36929B81}"/>
              </a:ext>
            </a:extLst>
          </p:cNvPr>
          <p:cNvSpPr txBox="1"/>
          <p:nvPr/>
        </p:nvSpPr>
        <p:spPr>
          <a:xfrm>
            <a:off x="5386278" y="3252034"/>
            <a:ext cx="172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79DD33C4-7A36-87A8-825E-8B4EC29D8B2E}"/>
              </a:ext>
            </a:extLst>
          </p:cNvPr>
          <p:cNvSpPr txBox="1"/>
          <p:nvPr/>
        </p:nvSpPr>
        <p:spPr>
          <a:xfrm>
            <a:off x="5551376" y="3275117"/>
            <a:ext cx="2691248" cy="261610"/>
          </a:xfrm>
          <a:prstGeom prst="rect">
            <a:avLst/>
          </a:prstGeom>
          <a:solidFill>
            <a:srgbClr val="72282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*Newly Elected/Appointed Board Members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D1EBABFD-E7DC-32A0-3C58-ECE4CC1B1F74}"/>
              </a:ext>
            </a:extLst>
          </p:cNvPr>
          <p:cNvSpPr/>
          <p:nvPr/>
        </p:nvSpPr>
        <p:spPr>
          <a:xfrm>
            <a:off x="5406009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4470D645-9271-CB46-32C0-59B57D9C0DF0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94547EC9-6138-E15F-05BE-F771C6A01520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2AF7C734-E83A-5D1C-7C14-7E455EA78ECD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8D98DCE7-64CA-795B-B814-18BC157C3BB1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EE17515C-B0E0-78C5-BE73-0AB506835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320" name="Picture 319">
              <a:extLst>
                <a:ext uri="{FF2B5EF4-FFF2-40B4-BE49-F238E27FC236}">
                  <a16:creationId xmlns:a16="http://schemas.microsoft.com/office/drawing/2014/main" id="{D841FF32-0CAF-E6B7-5DCD-DE1E3B7DA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321" name="Picture 320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E00990E8-D0DA-C733-1BD7-97142795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335" name="Rectangle 334">
            <a:extLst>
              <a:ext uri="{FF2B5EF4-FFF2-40B4-BE49-F238E27FC236}">
                <a16:creationId xmlns:a16="http://schemas.microsoft.com/office/drawing/2014/main" id="{6E6860E4-4E44-A0C0-C18B-FAA6150C17EC}"/>
              </a:ext>
            </a:extLst>
          </p:cNvPr>
          <p:cNvSpPr/>
          <p:nvPr/>
        </p:nvSpPr>
        <p:spPr>
          <a:xfrm>
            <a:off x="5406009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5C2C03D8-DA49-5568-40F0-BCCAB5803728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9BD5A559-68A3-5119-A811-3D62942CEB44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3E29C93C-5881-FB5C-95D4-AE9440BD5E71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88189A08-2BA7-8BF9-50DC-38814C81ADE5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347" name="Picture 346">
              <a:extLst>
                <a:ext uri="{FF2B5EF4-FFF2-40B4-BE49-F238E27FC236}">
                  <a16:creationId xmlns:a16="http://schemas.microsoft.com/office/drawing/2014/main" id="{97E4A9C9-1F4C-F131-748A-B3C10AE5D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348" name="Picture 347">
              <a:extLst>
                <a:ext uri="{FF2B5EF4-FFF2-40B4-BE49-F238E27FC236}">
                  <a16:creationId xmlns:a16="http://schemas.microsoft.com/office/drawing/2014/main" id="{8CC404BE-24F6-EC00-84D3-25E324C1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349" name="Picture 348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FBD87D11-C273-41C9-6468-4E724F22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365" name="Rectangle 364">
            <a:extLst>
              <a:ext uri="{FF2B5EF4-FFF2-40B4-BE49-F238E27FC236}">
                <a16:creationId xmlns:a16="http://schemas.microsoft.com/office/drawing/2014/main" id="{F5DE07CE-0432-F982-F0D5-EA86A12A2A9E}"/>
              </a:ext>
            </a:extLst>
          </p:cNvPr>
          <p:cNvSpPr/>
          <p:nvPr/>
        </p:nvSpPr>
        <p:spPr>
          <a:xfrm>
            <a:off x="5406303" y="4712146"/>
            <a:ext cx="3261382" cy="360142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1E63A2D5-0B24-636F-B9BA-9D636EAEF48A}"/>
              </a:ext>
            </a:extLst>
          </p:cNvPr>
          <p:cNvSpPr txBox="1"/>
          <p:nvPr/>
        </p:nvSpPr>
        <p:spPr>
          <a:xfrm>
            <a:off x="303465" y="3114638"/>
            <a:ext cx="150592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DF3BB364-728C-ACB3-E2E7-C6D14473210F}"/>
              </a:ext>
            </a:extLst>
          </p:cNvPr>
          <p:cNvSpPr txBox="1"/>
          <p:nvPr/>
        </p:nvSpPr>
        <p:spPr>
          <a:xfrm>
            <a:off x="4847240" y="3144312"/>
            <a:ext cx="124264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Reggie Feuille, Vice </a:t>
            </a: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9A861989-AA88-735B-5FD4-A43F36CDB712}"/>
              </a:ext>
            </a:extLst>
          </p:cNvPr>
          <p:cNvSpPr txBox="1"/>
          <p:nvPr/>
        </p:nvSpPr>
        <p:spPr>
          <a:xfrm>
            <a:off x="7131376" y="3144312"/>
            <a:ext cx="117621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Erwin,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914F0186-572A-5E77-0E77-40CBC0CA3809}"/>
              </a:ext>
            </a:extLst>
          </p:cNvPr>
          <p:cNvSpPr txBox="1"/>
          <p:nvPr/>
        </p:nvSpPr>
        <p:spPr>
          <a:xfrm>
            <a:off x="9147983" y="3144312"/>
            <a:ext cx="1444411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*Barbara Crews,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E15E19CE-BA00-1CEF-6356-BA6004CA2C58}"/>
              </a:ext>
            </a:extLst>
          </p:cNvPr>
          <p:cNvSpPr txBox="1"/>
          <p:nvPr/>
        </p:nvSpPr>
        <p:spPr>
          <a:xfrm>
            <a:off x="6654713" y="3252034"/>
            <a:ext cx="91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0EFBB65B-5F98-3AA6-6453-00FFE9A04353}"/>
              </a:ext>
            </a:extLst>
          </p:cNvPr>
          <p:cNvSpPr txBox="1"/>
          <p:nvPr/>
        </p:nvSpPr>
        <p:spPr>
          <a:xfrm>
            <a:off x="7988955" y="3252034"/>
            <a:ext cx="1242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E5DCCF0-E810-CF6B-FA78-4024757095EB}"/>
              </a:ext>
            </a:extLst>
          </p:cNvPr>
          <p:cNvSpPr txBox="1"/>
          <p:nvPr/>
        </p:nvSpPr>
        <p:spPr>
          <a:xfrm>
            <a:off x="5386278" y="3252034"/>
            <a:ext cx="172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74A45C3A-1A66-383B-C1FD-DA2A205CA08A}"/>
              </a:ext>
            </a:extLst>
          </p:cNvPr>
          <p:cNvSpPr txBox="1"/>
          <p:nvPr/>
        </p:nvSpPr>
        <p:spPr>
          <a:xfrm>
            <a:off x="5551376" y="3275117"/>
            <a:ext cx="2691248" cy="261610"/>
          </a:xfrm>
          <a:prstGeom prst="rect">
            <a:avLst/>
          </a:prstGeom>
          <a:solidFill>
            <a:srgbClr val="72282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*Newly Elected/Appointed Board Members</a:t>
            </a: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F154084C-E415-56A2-AF32-B28B1C3D6E42}"/>
              </a:ext>
            </a:extLst>
          </p:cNvPr>
          <p:cNvSpPr/>
          <p:nvPr/>
        </p:nvSpPr>
        <p:spPr>
          <a:xfrm>
            <a:off x="5406009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32FEAF26-2DA8-B491-3F36-20CE4736765E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CF6DE812-5C05-B44B-DB68-401542B7FE77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2661B0FD-198B-4EA0-DA05-901E583A7226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1E1065E1-A25D-82E6-0AF1-20482885F1B5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409" name="Picture 408">
              <a:extLst>
                <a:ext uri="{FF2B5EF4-FFF2-40B4-BE49-F238E27FC236}">
                  <a16:creationId xmlns:a16="http://schemas.microsoft.com/office/drawing/2014/main" id="{E94F9C63-1A75-1D61-FE37-9CD5FF349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410" name="Picture 409">
              <a:extLst>
                <a:ext uri="{FF2B5EF4-FFF2-40B4-BE49-F238E27FC236}">
                  <a16:creationId xmlns:a16="http://schemas.microsoft.com/office/drawing/2014/main" id="{5EC46D74-D434-2418-9A23-BCA210E6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411" name="Picture 410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A47EB52A-6DE3-AAB0-292E-55339CFAB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425" name="Rectangle 424">
            <a:extLst>
              <a:ext uri="{FF2B5EF4-FFF2-40B4-BE49-F238E27FC236}">
                <a16:creationId xmlns:a16="http://schemas.microsoft.com/office/drawing/2014/main" id="{27C20E3C-8898-4C32-2B32-0A9BB115DA96}"/>
              </a:ext>
            </a:extLst>
          </p:cNvPr>
          <p:cNvSpPr/>
          <p:nvPr/>
        </p:nvSpPr>
        <p:spPr>
          <a:xfrm>
            <a:off x="5406009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BB6E91B0-7662-4714-1BBF-14F16B48CB3B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pic>
        <p:nvPicPr>
          <p:cNvPr id="429" name="Picture 428">
            <a:extLst>
              <a:ext uri="{FF2B5EF4-FFF2-40B4-BE49-F238E27FC236}">
                <a16:creationId xmlns:a16="http://schemas.microsoft.com/office/drawing/2014/main" id="{2F4A5235-0279-5AAB-00BA-60D0BE9E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17013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0542866D-123F-03FD-CAE7-A7ECC954417A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82F55B3C-CBA1-E579-B52E-81364D5119BF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4D05AFBF-C83D-AC04-54BE-10FC484D6BB0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4A97590D-E309-D47B-9C5F-2A4AA35C9BA6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71AEFDE0-E154-CF55-699D-3270D63A7D96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pic>
        <p:nvPicPr>
          <p:cNvPr id="580" name="Picture 579">
            <a:extLst>
              <a:ext uri="{FF2B5EF4-FFF2-40B4-BE49-F238E27FC236}">
                <a16:creationId xmlns:a16="http://schemas.microsoft.com/office/drawing/2014/main" id="{2F27F0D3-B0E1-4E7F-2783-5B94C4635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979"/>
          <a:stretch/>
        </p:blipFill>
        <p:spPr>
          <a:xfrm>
            <a:off x="0" y="2917700"/>
            <a:ext cx="12202231" cy="3940300"/>
          </a:xfrm>
          <a:prstGeom prst="rect">
            <a:avLst/>
          </a:prstGeom>
        </p:spPr>
      </p:pic>
      <p:sp>
        <p:nvSpPr>
          <p:cNvPr id="581" name="TextBox 580">
            <a:extLst>
              <a:ext uri="{FF2B5EF4-FFF2-40B4-BE49-F238E27FC236}">
                <a16:creationId xmlns:a16="http://schemas.microsoft.com/office/drawing/2014/main" id="{DF190563-D1DE-F98E-29AC-08B51A3B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9" y="6401741"/>
            <a:ext cx="1477708" cy="261610"/>
          </a:xfrm>
          <a:prstGeom prst="rect">
            <a:avLst/>
          </a:prstGeom>
          <a:solidFill>
            <a:srgbClr val="722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 Non-Board Member</a:t>
            </a: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A3EC610B-17A1-F47C-813A-AB4F3B3546AB}"/>
              </a:ext>
            </a:extLst>
          </p:cNvPr>
          <p:cNvSpPr txBox="1"/>
          <p:nvPr/>
        </p:nvSpPr>
        <p:spPr>
          <a:xfrm>
            <a:off x="2876885" y="110879"/>
            <a:ext cx="6592138" cy="400110"/>
          </a:xfrm>
          <a:prstGeom prst="rect">
            <a:avLst/>
          </a:prstGeom>
          <a:solidFill>
            <a:srgbClr val="80B6E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2026 ACBL Unit #159 Board of Directors and other officers</a:t>
            </a:r>
          </a:p>
        </p:txBody>
      </p:sp>
      <p:pic>
        <p:nvPicPr>
          <p:cNvPr id="584" name="Picture 583">
            <a:extLst>
              <a:ext uri="{FF2B5EF4-FFF2-40B4-BE49-F238E27FC236}">
                <a16:creationId xmlns:a16="http://schemas.microsoft.com/office/drawing/2014/main" id="{A44DB291-93AE-5681-8195-A94752482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83" r="19494"/>
          <a:stretch/>
        </p:blipFill>
        <p:spPr>
          <a:xfrm>
            <a:off x="1625128" y="1112942"/>
            <a:ext cx="1418443" cy="1884332"/>
          </a:xfrm>
          <a:prstGeom prst="rect">
            <a:avLst/>
          </a:prstGeom>
        </p:spPr>
      </p:pic>
      <p:pic>
        <p:nvPicPr>
          <p:cNvPr id="585" name="Picture 584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1FF56CC8-562E-110A-2FC0-C4472A6D1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20" y="868713"/>
            <a:ext cx="1625501" cy="2236928"/>
          </a:xfrm>
          <a:prstGeom prst="rect">
            <a:avLst/>
          </a:prstGeom>
        </p:spPr>
      </p:pic>
      <p:pic>
        <p:nvPicPr>
          <p:cNvPr id="586" name="Picture 585" descr="A picture containing text, posing, bunch, painted&#10;&#10;Description automatically generated">
            <a:extLst>
              <a:ext uri="{FF2B5EF4-FFF2-40B4-BE49-F238E27FC236}">
                <a16:creationId xmlns:a16="http://schemas.microsoft.com/office/drawing/2014/main" id="{8EDB9232-C2F3-950F-A03B-DD2194F05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3" t="54236" r="63054" b="14711"/>
          <a:stretch/>
        </p:blipFill>
        <p:spPr bwMode="auto">
          <a:xfrm>
            <a:off x="4126801" y="3799990"/>
            <a:ext cx="1523241" cy="21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" name="AutoShape 2">
            <a:extLst>
              <a:ext uri="{FF2B5EF4-FFF2-40B4-BE49-F238E27FC236}">
                <a16:creationId xmlns:a16="http://schemas.microsoft.com/office/drawing/2014/main" id="{2A57DE75-74A9-8353-34EC-08FBAD1A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5088" y="31650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8" name="Picture 587">
            <a:extLst>
              <a:ext uri="{FF2B5EF4-FFF2-40B4-BE49-F238E27FC236}">
                <a16:creationId xmlns:a16="http://schemas.microsoft.com/office/drawing/2014/main" id="{03F4DA06-E1D3-D186-9A78-FA94A14EBA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768"/>
          <a:stretch>
            <a:fillRect/>
          </a:stretch>
        </p:blipFill>
        <p:spPr>
          <a:xfrm>
            <a:off x="4140018" y="1125865"/>
            <a:ext cx="1348663" cy="1779829"/>
          </a:xfrm>
          <a:prstGeom prst="rect">
            <a:avLst/>
          </a:prstGeom>
        </p:spPr>
      </p:pic>
      <p:sp>
        <p:nvSpPr>
          <p:cNvPr id="590" name="Rectangle: Rounded Corners 589">
            <a:extLst>
              <a:ext uri="{FF2B5EF4-FFF2-40B4-BE49-F238E27FC236}">
                <a16:creationId xmlns:a16="http://schemas.microsoft.com/office/drawing/2014/main" id="{7776F07C-48F9-6BAE-2EA8-580477E2219A}"/>
              </a:ext>
            </a:extLst>
          </p:cNvPr>
          <p:cNvSpPr/>
          <p:nvPr/>
        </p:nvSpPr>
        <p:spPr>
          <a:xfrm>
            <a:off x="1475558" y="3195610"/>
            <a:ext cx="1679121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Gustavo Gonzalez,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592" name="Rectangle: Rounded Corners 591">
            <a:extLst>
              <a:ext uri="{FF2B5EF4-FFF2-40B4-BE49-F238E27FC236}">
                <a16:creationId xmlns:a16="http://schemas.microsoft.com/office/drawing/2014/main" id="{D543D464-3FE6-B853-AF2C-8A5CDE3970B0}"/>
              </a:ext>
            </a:extLst>
          </p:cNvPr>
          <p:cNvSpPr/>
          <p:nvPr/>
        </p:nvSpPr>
        <p:spPr>
          <a:xfrm>
            <a:off x="6738771" y="6042230"/>
            <a:ext cx="1417320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*Phil Anderson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Unit Accountant</a:t>
            </a:r>
            <a:endParaRPr lang="en-US" sz="1200" dirty="0">
              <a:solidFill>
                <a:srgbClr val="722827"/>
              </a:solidFill>
            </a:endParaRPr>
          </a:p>
        </p:txBody>
      </p:sp>
      <p:sp>
        <p:nvSpPr>
          <p:cNvPr id="594" name="Rectangle: Rounded Corners 593">
            <a:extLst>
              <a:ext uri="{FF2B5EF4-FFF2-40B4-BE49-F238E27FC236}">
                <a16:creationId xmlns:a16="http://schemas.microsoft.com/office/drawing/2014/main" id="{55E91663-EF9A-686E-6B44-2EA5EC1113BF}"/>
              </a:ext>
            </a:extLst>
          </p:cNvPr>
          <p:cNvSpPr/>
          <p:nvPr/>
        </p:nvSpPr>
        <p:spPr>
          <a:xfrm>
            <a:off x="3880182" y="3195610"/>
            <a:ext cx="1982735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Bill Hickman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Vice President/Treasurer</a:t>
            </a:r>
          </a:p>
        </p:txBody>
      </p:sp>
      <p:sp>
        <p:nvSpPr>
          <p:cNvPr id="595" name="Rectangle: Rounded Corners 594">
            <a:extLst>
              <a:ext uri="{FF2B5EF4-FFF2-40B4-BE49-F238E27FC236}">
                <a16:creationId xmlns:a16="http://schemas.microsoft.com/office/drawing/2014/main" id="{7B11DA73-2B21-3FFB-2C30-0176FCF3EE26}"/>
              </a:ext>
            </a:extLst>
          </p:cNvPr>
          <p:cNvSpPr/>
          <p:nvPr/>
        </p:nvSpPr>
        <p:spPr>
          <a:xfrm>
            <a:off x="4073785" y="6042230"/>
            <a:ext cx="1728216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*Scott Norris,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Bridge Center  Manager</a:t>
            </a:r>
            <a:endParaRPr lang="en-US" sz="1200" dirty="0">
              <a:solidFill>
                <a:srgbClr val="722827"/>
              </a:solidFill>
            </a:endParaRPr>
          </a:p>
        </p:txBody>
      </p:sp>
      <p:sp>
        <p:nvSpPr>
          <p:cNvPr id="596" name="Rectangle: Rounded Corners 595">
            <a:extLst>
              <a:ext uri="{FF2B5EF4-FFF2-40B4-BE49-F238E27FC236}">
                <a16:creationId xmlns:a16="http://schemas.microsoft.com/office/drawing/2014/main" id="{49C0E216-48C9-0AC1-59E2-25D6D3758136}"/>
              </a:ext>
            </a:extLst>
          </p:cNvPr>
          <p:cNvSpPr/>
          <p:nvPr/>
        </p:nvSpPr>
        <p:spPr>
          <a:xfrm>
            <a:off x="9130657" y="3141822"/>
            <a:ext cx="1386840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Lucy Pfirman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Board Member</a:t>
            </a:r>
          </a:p>
        </p:txBody>
      </p:sp>
      <p:pic>
        <p:nvPicPr>
          <p:cNvPr id="603" name="Picture 602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80B9C17D-634F-76EA-81FC-25C052D08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16" y="3764609"/>
            <a:ext cx="1625501" cy="2236928"/>
          </a:xfrm>
          <a:prstGeom prst="rect">
            <a:avLst/>
          </a:prstGeom>
        </p:spPr>
      </p:pic>
      <p:pic>
        <p:nvPicPr>
          <p:cNvPr id="604" name="Picture 603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42E360DD-BE84-9B1D-C8D1-508D7AE4D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75" y="897315"/>
            <a:ext cx="1625501" cy="2236928"/>
          </a:xfrm>
          <a:prstGeom prst="rect">
            <a:avLst/>
          </a:prstGeom>
        </p:spPr>
      </p:pic>
      <p:sp>
        <p:nvSpPr>
          <p:cNvPr id="605" name="Rectangle: Rounded Corners 604">
            <a:extLst>
              <a:ext uri="{FF2B5EF4-FFF2-40B4-BE49-F238E27FC236}">
                <a16:creationId xmlns:a16="http://schemas.microsoft.com/office/drawing/2014/main" id="{659F7E03-4F32-C0E4-D8DD-EC8E58D79167}"/>
              </a:ext>
            </a:extLst>
          </p:cNvPr>
          <p:cNvSpPr/>
          <p:nvPr/>
        </p:nvSpPr>
        <p:spPr>
          <a:xfrm>
            <a:off x="6672914" y="3195610"/>
            <a:ext cx="1558300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Renee O’Donnell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Secretary</a:t>
            </a:r>
            <a:endParaRPr lang="en-US" sz="1200" dirty="0">
              <a:solidFill>
                <a:srgbClr val="722827"/>
              </a:solidFill>
            </a:endParaRPr>
          </a:p>
        </p:txBody>
      </p:sp>
      <p:pic>
        <p:nvPicPr>
          <p:cNvPr id="610" name="Picture 609">
            <a:extLst>
              <a:ext uri="{FF2B5EF4-FFF2-40B4-BE49-F238E27FC236}">
                <a16:creationId xmlns:a16="http://schemas.microsoft.com/office/drawing/2014/main" id="{6BAE4DE6-34CB-672F-FA1F-219E5E032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5358" y="3987474"/>
            <a:ext cx="1312212" cy="1863276"/>
          </a:xfrm>
          <a:prstGeom prst="rect">
            <a:avLst/>
          </a:prstGeom>
        </p:spPr>
      </p:pic>
      <p:pic>
        <p:nvPicPr>
          <p:cNvPr id="611" name="Picture 610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7C51668A-B374-A19A-B0F6-CDF832EA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20" y="3766955"/>
            <a:ext cx="1635381" cy="2250525"/>
          </a:xfrm>
          <a:prstGeom prst="rect">
            <a:avLst/>
          </a:prstGeom>
        </p:spPr>
      </p:pic>
      <p:pic>
        <p:nvPicPr>
          <p:cNvPr id="609" name="Picture 608">
            <a:extLst>
              <a:ext uri="{FF2B5EF4-FFF2-40B4-BE49-F238E27FC236}">
                <a16:creationId xmlns:a16="http://schemas.microsoft.com/office/drawing/2014/main" id="{F71A9FD6-1DC3-0A27-6003-E2AEA1390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744" y="1130079"/>
            <a:ext cx="1343025" cy="1838325"/>
          </a:xfrm>
          <a:prstGeom prst="rect">
            <a:avLst/>
          </a:prstGeom>
        </p:spPr>
      </p:pic>
      <p:pic>
        <p:nvPicPr>
          <p:cNvPr id="601" name="Picture 600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D3A6AC70-15DB-F597-EDD0-65F5F47A5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11" y="911264"/>
            <a:ext cx="1625501" cy="2236928"/>
          </a:xfrm>
          <a:prstGeom prst="rect">
            <a:avLst/>
          </a:prstGeom>
        </p:spPr>
      </p:pic>
      <p:pic>
        <p:nvPicPr>
          <p:cNvPr id="615" name="Picture 614">
            <a:extLst>
              <a:ext uri="{FF2B5EF4-FFF2-40B4-BE49-F238E27FC236}">
                <a16:creationId xmlns:a16="http://schemas.microsoft.com/office/drawing/2014/main" id="{87DA39E2-DBF2-49C0-0C18-5E4E06EDE8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4422" y="1088267"/>
            <a:ext cx="1282255" cy="1878530"/>
          </a:xfrm>
          <a:prstGeom prst="rect">
            <a:avLst/>
          </a:prstGeom>
        </p:spPr>
      </p:pic>
      <p:pic>
        <p:nvPicPr>
          <p:cNvPr id="602" name="Picture 601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7092DD7F-8C53-6715-0C63-615754267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77" y="866445"/>
            <a:ext cx="1625501" cy="223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6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11000">
        <p14:doors dir="vert"/>
      </p:transition>
    </mc:Choice>
    <mc:Fallback xmlns="">
      <p:transition spd="slow" advTm="1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5A79D6-46ED-B28D-3B73-37685932054F}"/>
              </a:ext>
            </a:extLst>
          </p:cNvPr>
          <p:cNvSpPr/>
          <p:nvPr/>
        </p:nvSpPr>
        <p:spPr>
          <a:xfrm>
            <a:off x="0" y="0"/>
            <a:ext cx="12192000" cy="7253926"/>
          </a:xfrm>
          <a:prstGeom prst="rect">
            <a:avLst/>
          </a:prstGeom>
          <a:solidFill>
            <a:srgbClr val="C5E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>
                <a:solidFill>
                  <a:schemeClr val="bg1"/>
                </a:solidFill>
              </a:rPr>
              <a:t>Distr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17DFEE-0243-F4AB-3B57-E4BF7ECD8FBD}"/>
              </a:ext>
            </a:extLst>
          </p:cNvPr>
          <p:cNvSpPr/>
          <p:nvPr/>
        </p:nvSpPr>
        <p:spPr>
          <a:xfrm>
            <a:off x="189756" y="2456329"/>
            <a:ext cx="3984470" cy="4226722"/>
          </a:xfrm>
          <a:prstGeom prst="rect">
            <a:avLst/>
          </a:prstGeom>
          <a:solidFill>
            <a:srgbClr val="7030A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u="sng" dirty="0">
                <a:solidFill>
                  <a:schemeClr val="bg1"/>
                </a:solidFill>
              </a:rPr>
              <a:t>District 17 Webpage</a:t>
            </a:r>
          </a:p>
          <a:p>
            <a:r>
              <a:rPr lang="en-US" sz="3600" u="sng" dirty="0">
                <a:solidFill>
                  <a:schemeClr val="bg1"/>
                </a:solidFill>
              </a:rPr>
              <a:t>Bridge Buzz</a:t>
            </a:r>
          </a:p>
          <a:p>
            <a:r>
              <a:rPr lang="en-US" sz="3600" dirty="0">
                <a:solidFill>
                  <a:schemeClr val="bg1"/>
                </a:solidFill>
              </a:rPr>
              <a:t>Standings on: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  <a:r>
              <a:rPr lang="en-US" sz="3600" u="sng" dirty="0">
                <a:solidFill>
                  <a:schemeClr val="bg1"/>
                </a:solidFill>
              </a:rPr>
              <a:t>Mini-McKinney</a:t>
            </a:r>
            <a:r>
              <a:rPr lang="en-US" sz="3600" dirty="0">
                <a:solidFill>
                  <a:schemeClr val="bg1"/>
                </a:solidFill>
              </a:rPr>
              <a:t>  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  <a:r>
              <a:rPr lang="en-US" sz="3600" u="sng" dirty="0">
                <a:solidFill>
                  <a:schemeClr val="bg1"/>
                </a:solidFill>
              </a:rPr>
              <a:t>Ace of Clubs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  <a:r>
              <a:rPr lang="en-US" sz="3600" u="sng" dirty="0">
                <a:solidFill>
                  <a:schemeClr val="bg1"/>
                </a:solidFill>
              </a:rPr>
              <a:t>District Races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  <a:r>
              <a:rPr lang="en-US" sz="3600" u="sng" dirty="0">
                <a:solidFill>
                  <a:schemeClr val="bg1"/>
                </a:solidFill>
              </a:rPr>
              <a:t>National Races</a:t>
            </a:r>
            <a:r>
              <a:rPr lang="en-US" sz="3600" dirty="0">
                <a:solidFill>
                  <a:schemeClr val="bg1"/>
                </a:solidFill>
              </a:rPr>
              <a:t>   </a:t>
            </a:r>
          </a:p>
          <a:p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D7472-8736-4850-B1F2-27F0C8AEC677}"/>
              </a:ext>
            </a:extLst>
          </p:cNvPr>
          <p:cNvSpPr/>
          <p:nvPr/>
        </p:nvSpPr>
        <p:spPr>
          <a:xfrm>
            <a:off x="141864" y="148424"/>
            <a:ext cx="11887200" cy="2168165"/>
          </a:xfrm>
          <a:prstGeom prst="rect">
            <a:avLst/>
          </a:prstGeom>
          <a:solidFill>
            <a:srgbClr val="7030A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4AD916-8BA3-48C2-933C-0F05416F921A}"/>
              </a:ext>
            </a:extLst>
          </p:cNvPr>
          <p:cNvSpPr/>
          <p:nvPr/>
        </p:nvSpPr>
        <p:spPr>
          <a:xfrm>
            <a:off x="4329556" y="2621185"/>
            <a:ext cx="7772798" cy="1754532"/>
          </a:xfrm>
          <a:prstGeom prst="rect">
            <a:avLst/>
          </a:prstGeom>
          <a:solidFill>
            <a:srgbClr val="7030A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0CB84-D6EB-43B0-9B7C-90A3AAD2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6" y="453756"/>
            <a:ext cx="10877977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Visit the Unit 159 and ACBL Connections page on our website for one-click access to: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869669-AF51-4668-A258-59F9106C1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3" y="2666579"/>
            <a:ext cx="7594406" cy="16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hlinkClick r:id="rId3"/>
            <a:extLst>
              <a:ext uri="{FF2B5EF4-FFF2-40B4-BE49-F238E27FC236}">
                <a16:creationId xmlns:a16="http://schemas.microsoft.com/office/drawing/2014/main" id="{85C92C56-BDAA-B838-E0F5-D19729D3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52" y="4772084"/>
            <a:ext cx="7732446" cy="174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CEA93F67-B9CA-C8B3-5C35-D401FBF83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1" t="88252"/>
          <a:stretch>
            <a:fillRect/>
          </a:stretch>
        </p:blipFill>
        <p:spPr bwMode="auto">
          <a:xfrm>
            <a:off x="6284966" y="5559453"/>
            <a:ext cx="3662340" cy="2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7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23000">
        <p15:prstTrans prst="peelOff"/>
      </p:transition>
    </mc:Choice>
    <mc:Fallback xmlns="">
      <p:transition spd="slow" advTm="2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Ice Cream Day">
            <a:extLst>
              <a:ext uri="{FF2B5EF4-FFF2-40B4-BE49-F238E27FC236}">
                <a16:creationId xmlns:a16="http://schemas.microsoft.com/office/drawing/2014/main" id="{7B8F8C64-BBF5-9599-78A8-BA371712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ational Ice Cream Day">
            <a:extLst>
              <a:ext uri="{FF2B5EF4-FFF2-40B4-BE49-F238E27FC236}">
                <a16:creationId xmlns:a16="http://schemas.microsoft.com/office/drawing/2014/main" id="{5F5FFA27-3B4E-9B35-7E75-33FDBB005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3" t="81835" r="8397" b="11787"/>
          <a:stretch/>
        </p:blipFill>
        <p:spPr bwMode="auto">
          <a:xfrm>
            <a:off x="7106705" y="6095424"/>
            <a:ext cx="4611756" cy="4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5139FB-5806-EBA8-5DF4-C559C84C438E}"/>
              </a:ext>
            </a:extLst>
          </p:cNvPr>
          <p:cNvSpPr/>
          <p:nvPr/>
        </p:nvSpPr>
        <p:spPr>
          <a:xfrm>
            <a:off x="6844393" y="5641828"/>
            <a:ext cx="4826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rgbClr val="4A1A0B"/>
                  </a:solidFill>
                </a:ln>
                <a:solidFill>
                  <a:srgbClr val="A3653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asis MT Pro Black" panose="02040A04050005020304" pitchFamily="18" charset="0"/>
              </a:rPr>
              <a:t>July 21, 2025</a:t>
            </a:r>
          </a:p>
        </p:txBody>
      </p:sp>
    </p:spTree>
    <p:extLst>
      <p:ext uri="{BB962C8B-B14F-4D97-AF65-F5344CB8AC3E}">
        <p14:creationId xmlns:p14="http://schemas.microsoft.com/office/powerpoint/2010/main" val="107147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4000">
        <p15:prstTrans prst="peelOff"/>
      </p:transition>
    </mc:Choice>
    <mc:Fallback xmlns="">
      <p:transition spd="slow" advTm="1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71C0A9-8CD5-957D-2E40-B6B8AD8F7008}"/>
              </a:ext>
            </a:extLst>
          </p:cNvPr>
          <p:cNvGrpSpPr/>
          <p:nvPr/>
        </p:nvGrpSpPr>
        <p:grpSpPr>
          <a:xfrm>
            <a:off x="387870" y="-42059"/>
            <a:ext cx="11177872" cy="6748142"/>
            <a:chOff x="162182" y="114959"/>
            <a:chExt cx="11177872" cy="67481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635A0B-ED57-5C79-5A10-367FAC2C616F}"/>
                </a:ext>
              </a:extLst>
            </p:cNvPr>
            <p:cNvSpPr/>
            <p:nvPr/>
          </p:nvSpPr>
          <p:spPr>
            <a:xfrm>
              <a:off x="760120" y="114959"/>
              <a:ext cx="9069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rgbClr val="0066CC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North American Pairs Schedule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120DE7-967C-8237-A423-53B9C0B00ED0}"/>
                </a:ext>
              </a:extLst>
            </p:cNvPr>
            <p:cNvSpPr/>
            <p:nvPr/>
          </p:nvSpPr>
          <p:spPr>
            <a:xfrm>
              <a:off x="760120" y="875950"/>
              <a:ext cx="8590102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600" b="1" dirty="0"/>
                <a:t>Sunday, July 14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21</a:t>
              </a:r>
              <a:r>
                <a:rPr lang="en-US" sz="3600" b="1" baseline="30000" dirty="0"/>
                <a:t>st</a:t>
              </a:r>
              <a:r>
                <a:rPr lang="en-US" sz="3600" b="1" dirty="0"/>
                <a:t> – 1:30 PM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Monday, July 15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22</a:t>
              </a:r>
              <a:r>
                <a:rPr lang="en-US" sz="3600" b="1" baseline="30000" dirty="0"/>
                <a:t>nd</a:t>
              </a:r>
              <a:r>
                <a:rPr lang="en-US" sz="3600" b="1" dirty="0"/>
                <a:t>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Tuesday, July 16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23</a:t>
              </a:r>
              <a:r>
                <a:rPr lang="en-US" sz="3600" b="1" baseline="30000" dirty="0"/>
                <a:t>rd</a:t>
              </a:r>
              <a:r>
                <a:rPr lang="en-US" sz="3600" b="1" dirty="0"/>
                <a:t> 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Wednesday, July 17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24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 6:00 PM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Friday, July 19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26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Saturday, July 20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27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– 12:00 NN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000DE6-DF4C-59BE-8506-55CEAF48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50222" y="1083812"/>
              <a:ext cx="1748595" cy="19112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DC0B15-E0EB-3DB6-83AF-E9A575BA0CFA}"/>
                </a:ext>
              </a:extLst>
            </p:cNvPr>
            <p:cNvSpPr/>
            <p:nvPr/>
          </p:nvSpPr>
          <p:spPr>
            <a:xfrm>
              <a:off x="9439149" y="3277804"/>
              <a:ext cx="19009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Entry fee:</a:t>
              </a:r>
            </a:p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$7.00/person</a:t>
              </a:r>
              <a:endParaRPr lang="en-US" sz="24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112075-300A-9799-E531-9724C0F4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182" y="4951846"/>
              <a:ext cx="1748595" cy="191125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C4FC44-05FD-3259-AB43-61B73761E5A6}"/>
                </a:ext>
              </a:extLst>
            </p:cNvPr>
            <p:cNvSpPr/>
            <p:nvPr/>
          </p:nvSpPr>
          <p:spPr>
            <a:xfrm>
              <a:off x="4608144" y="5222537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Half Red 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and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 Half Black </a:t>
              </a:r>
            </a:p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Master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points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709F7AC-7190-6B38-AF18-D32A577DCA73}"/>
              </a:ext>
            </a:extLst>
          </p:cNvPr>
          <p:cNvSpPr/>
          <p:nvPr/>
        </p:nvSpPr>
        <p:spPr>
          <a:xfrm>
            <a:off x="0" y="151917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609798-26A8-9085-54D7-542FDB541496}"/>
              </a:ext>
            </a:extLst>
          </p:cNvPr>
          <p:cNvGrpSpPr/>
          <p:nvPr/>
        </p:nvGrpSpPr>
        <p:grpSpPr>
          <a:xfrm>
            <a:off x="205215" y="-42059"/>
            <a:ext cx="11360527" cy="6741541"/>
            <a:chOff x="-139667" y="114959"/>
            <a:chExt cx="11360527" cy="67415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A5CB00-3237-EF74-B9FA-1690F4FBEF9B}"/>
                </a:ext>
              </a:extLst>
            </p:cNvPr>
            <p:cNvSpPr/>
            <p:nvPr/>
          </p:nvSpPr>
          <p:spPr>
            <a:xfrm>
              <a:off x="760120" y="114959"/>
              <a:ext cx="9069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2700">
                    <a:solidFill>
                      <a:srgbClr val="0066CC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North American Pairs Schedule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C7E8E4-17CA-9CD2-6BDD-CA4A3A87464A}"/>
                </a:ext>
              </a:extLst>
            </p:cNvPr>
            <p:cNvSpPr/>
            <p:nvPr/>
          </p:nvSpPr>
          <p:spPr>
            <a:xfrm>
              <a:off x="2072954" y="1496023"/>
              <a:ext cx="8590102" cy="2769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Tuesday, August 4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18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– 12:00 NN</a:t>
              </a:r>
            </a:p>
            <a:p>
              <a:pPr lvl="0" algn="ctr">
                <a:spcAft>
                  <a:spcPts val="1200"/>
                </a:spcAft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Wednesday, </a:t>
              </a:r>
              <a:r>
                <a:rPr lang="en-US" sz="3600" b="1" dirty="0">
                  <a:solidFill>
                    <a:prstClr val="black"/>
                  </a:solidFill>
                </a:rPr>
                <a:t>August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19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6:00 PM</a:t>
              </a:r>
            </a:p>
            <a:p>
              <a:pPr lvl="0" algn="ctr">
                <a:spcAft>
                  <a:spcPts val="1200"/>
                </a:spcAft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Friday, </a:t>
              </a:r>
              <a:r>
                <a:rPr lang="en-US" sz="3600" b="1" dirty="0">
                  <a:solidFill>
                    <a:prstClr val="black"/>
                  </a:solidFill>
                </a:rPr>
                <a:t>August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21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12:00 NN</a:t>
              </a:r>
            </a:p>
            <a:p>
              <a:pPr lvl="0" algn="ctr">
                <a:spcAft>
                  <a:spcPts val="1200"/>
                </a:spcAft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Saturday, </a:t>
              </a:r>
              <a:r>
                <a:rPr lang="en-US" sz="3600" b="1" dirty="0">
                  <a:solidFill>
                    <a:prstClr val="black"/>
                  </a:solidFill>
                </a:rPr>
                <a:t>August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22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nd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– 12:00 NN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29947A-2B94-4ACB-1040-800F3906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3511" y="1057575"/>
              <a:ext cx="1748595" cy="19112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33B729-727F-50D3-729A-2DA00C1FA73E}"/>
                </a:ext>
              </a:extLst>
            </p:cNvPr>
            <p:cNvSpPr/>
            <p:nvPr/>
          </p:nvSpPr>
          <p:spPr>
            <a:xfrm>
              <a:off x="-139667" y="3190444"/>
              <a:ext cx="19009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Entry fee: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$7.00/person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E862E4-8D5D-4C85-0EC3-3395561FB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265" y="4945245"/>
              <a:ext cx="1748595" cy="191125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B6B23C-AD29-E9F5-35EA-658DBCE1D551}"/>
                </a:ext>
              </a:extLst>
            </p:cNvPr>
            <p:cNvSpPr/>
            <p:nvPr/>
          </p:nvSpPr>
          <p:spPr>
            <a:xfrm>
              <a:off x="723350" y="5374454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Half Red 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Half Black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Master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points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48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Tm="25000">
        <p14:flip dir="r"/>
      </p:transition>
    </mc:Choice>
    <mc:Fallback>
      <p:transition spd="slow" advTm="2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A1E107-7135-DAE4-3FD0-8712948662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649F"/>
          </a:solidFill>
          <a:ln w="76200">
            <a:solidFill>
              <a:srgbClr val="241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EAC6B-D025-F8E1-C8E5-6E8011124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0" t="11947" r="25527" b="74820"/>
          <a:stretch/>
        </p:blipFill>
        <p:spPr>
          <a:xfrm>
            <a:off x="618023" y="1139522"/>
            <a:ext cx="11072389" cy="29050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439EB3-20DA-840A-EDED-BC124F6736F6}"/>
              </a:ext>
            </a:extLst>
          </p:cNvPr>
          <p:cNvSpPr/>
          <p:nvPr/>
        </p:nvSpPr>
        <p:spPr>
          <a:xfrm>
            <a:off x="2025493" y="3275171"/>
            <a:ext cx="8325005" cy="2028594"/>
          </a:xfrm>
          <a:prstGeom prst="rect">
            <a:avLst/>
          </a:prstGeom>
          <a:solidFill>
            <a:srgbClr val="241773"/>
          </a:solidFill>
          <a:ln>
            <a:solidFill>
              <a:srgbClr val="241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B1A33C-D899-74B7-417F-76BA1A4B8088}"/>
              </a:ext>
            </a:extLst>
          </p:cNvPr>
          <p:cNvSpPr/>
          <p:nvPr/>
        </p:nvSpPr>
        <p:spPr>
          <a:xfrm>
            <a:off x="618023" y="3988548"/>
            <a:ext cx="11072389" cy="1548091"/>
          </a:xfrm>
          <a:prstGeom prst="rect">
            <a:avLst/>
          </a:prstGeom>
          <a:solidFill>
            <a:srgbClr val="241773"/>
          </a:solidFill>
          <a:ln>
            <a:solidFill>
              <a:srgbClr val="241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56DD4E-1CC6-6C89-0B8F-78B323D9750A}"/>
              </a:ext>
            </a:extLst>
          </p:cNvPr>
          <p:cNvSpPr/>
          <p:nvPr/>
        </p:nvSpPr>
        <p:spPr>
          <a:xfrm>
            <a:off x="931026" y="4237667"/>
            <a:ext cx="10357658" cy="1306700"/>
          </a:xfrm>
          <a:prstGeom prst="rect">
            <a:avLst/>
          </a:prstGeom>
          <a:solidFill>
            <a:srgbClr val="241773"/>
          </a:solidFill>
          <a:ln>
            <a:solidFill>
              <a:srgbClr val="241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9800 Talking Stick Way, Scottsdale, AZ 85256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Local (480) 270-5555 (Option #2), Toll free (866) 877-9897 (Option #2)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56E53-D6C7-64B9-738A-542710F46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8" t="21555" r="29801" b="65533"/>
          <a:stretch/>
        </p:blipFill>
        <p:spPr>
          <a:xfrm>
            <a:off x="2844615" y="1185104"/>
            <a:ext cx="5812000" cy="20359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D59750-833B-C19C-897A-3319D3AC1E8D}"/>
              </a:ext>
            </a:extLst>
          </p:cNvPr>
          <p:cNvSpPr/>
          <p:nvPr/>
        </p:nvSpPr>
        <p:spPr>
          <a:xfrm>
            <a:off x="2861241" y="3068176"/>
            <a:ext cx="8803852" cy="919497"/>
          </a:xfrm>
          <a:prstGeom prst="rect">
            <a:avLst/>
          </a:prstGeom>
          <a:solidFill>
            <a:srgbClr val="24177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F685D-FD9C-249B-E28B-E5BE6064C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4" t="21555" r="77365" b="62128"/>
          <a:stretch/>
        </p:blipFill>
        <p:spPr>
          <a:xfrm>
            <a:off x="618023" y="1154471"/>
            <a:ext cx="2340949" cy="2788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13D2D-C707-AEC8-CF49-07AE4BEE6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64" t="21555" r="19318" b="62128"/>
          <a:stretch/>
        </p:blipFill>
        <p:spPr>
          <a:xfrm>
            <a:off x="8656615" y="1184263"/>
            <a:ext cx="2975226" cy="25714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C3948B-C721-9F28-937A-DCF542BC6F5A}"/>
              </a:ext>
            </a:extLst>
          </p:cNvPr>
          <p:cNvSpPr/>
          <p:nvPr/>
        </p:nvSpPr>
        <p:spPr>
          <a:xfrm>
            <a:off x="3439078" y="3441160"/>
            <a:ext cx="4670304" cy="769441"/>
          </a:xfrm>
          <a:prstGeom prst="rect">
            <a:avLst/>
          </a:prstGeom>
          <a:solidFill>
            <a:srgbClr val="24177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Talking Stick Resort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767CCA-377E-55C4-4B4A-EFB7443065EE}"/>
              </a:ext>
            </a:extLst>
          </p:cNvPr>
          <p:cNvSpPr/>
          <p:nvPr/>
        </p:nvSpPr>
        <p:spPr>
          <a:xfrm>
            <a:off x="2940122" y="3053010"/>
            <a:ext cx="568078" cy="919497"/>
          </a:xfrm>
          <a:prstGeom prst="rect">
            <a:avLst/>
          </a:prstGeom>
          <a:solidFill>
            <a:srgbClr val="24177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844BAC-1EEF-E9F4-C187-EF0A932A75AA}"/>
              </a:ext>
            </a:extLst>
          </p:cNvPr>
          <p:cNvGrpSpPr/>
          <p:nvPr/>
        </p:nvGrpSpPr>
        <p:grpSpPr>
          <a:xfrm>
            <a:off x="0" y="-17930"/>
            <a:ext cx="12299576" cy="6929718"/>
            <a:chOff x="-59283" y="-71718"/>
            <a:chExt cx="12335366" cy="69297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B4740F-D805-1CB0-B5ED-AD98306E016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4649F"/>
            </a:solidFill>
            <a:ln w="76200"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4CBE79-1FB8-1971-790C-AF2028611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870" t="11947" r="25527" b="74820"/>
            <a:stretch/>
          </p:blipFill>
          <p:spPr>
            <a:xfrm>
              <a:off x="543208" y="706431"/>
              <a:ext cx="11072389" cy="290509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7FEDC0-64E0-59E9-77D6-78AD53EA8D19}"/>
                </a:ext>
              </a:extLst>
            </p:cNvPr>
            <p:cNvSpPr/>
            <p:nvPr/>
          </p:nvSpPr>
          <p:spPr>
            <a:xfrm>
              <a:off x="1950678" y="2851224"/>
              <a:ext cx="8325005" cy="2028594"/>
            </a:xfrm>
            <a:prstGeom prst="rect">
              <a:avLst/>
            </a:prstGeom>
            <a:solidFill>
              <a:srgbClr val="241773"/>
            </a:solidFill>
            <a:ln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D90ED1-3470-2DD8-96AB-0AF21DAD3AB9}"/>
                </a:ext>
              </a:extLst>
            </p:cNvPr>
            <p:cNvSpPr/>
            <p:nvPr/>
          </p:nvSpPr>
          <p:spPr>
            <a:xfrm>
              <a:off x="543208" y="3573117"/>
              <a:ext cx="11072389" cy="1548091"/>
            </a:xfrm>
            <a:prstGeom prst="rect">
              <a:avLst/>
            </a:prstGeom>
            <a:solidFill>
              <a:srgbClr val="241773"/>
            </a:solidFill>
            <a:ln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A1AE44-F306-81F6-6AAE-5F755D62A9F1}"/>
                </a:ext>
              </a:extLst>
            </p:cNvPr>
            <p:cNvSpPr/>
            <p:nvPr/>
          </p:nvSpPr>
          <p:spPr>
            <a:xfrm>
              <a:off x="2220768" y="3813720"/>
              <a:ext cx="8125252" cy="1306700"/>
            </a:xfrm>
            <a:prstGeom prst="rect">
              <a:avLst/>
            </a:prstGeom>
            <a:solidFill>
              <a:srgbClr val="241773"/>
            </a:solidFill>
            <a:ln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9800 Talking Stick Way, Scottsdale, AZ 85256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Nightly Rate of $119.00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Local (480) 270-5555 (Option #2), Toll free (866) 877-9897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09A0BC8-18B9-3D6B-B46C-85598DFF1D5D}"/>
                </a:ext>
              </a:extLst>
            </p:cNvPr>
            <p:cNvSpPr/>
            <p:nvPr/>
          </p:nvSpPr>
          <p:spPr>
            <a:xfrm>
              <a:off x="4217548" y="3044279"/>
              <a:ext cx="4670304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Talking Stick Resort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7CE3CA-7317-59F7-BA8A-0B5A1AEF4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276" t="20416" r="31295" b="74820"/>
            <a:stretch/>
          </p:blipFill>
          <p:spPr>
            <a:xfrm>
              <a:off x="9299180" y="2611126"/>
              <a:ext cx="1103675" cy="89291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A3D179-32F4-2EF7-CAE4-1D6D6AFB1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525" t="19073" r="16525" b="64274"/>
            <a:stretch/>
          </p:blipFill>
          <p:spPr>
            <a:xfrm>
              <a:off x="566928" y="731520"/>
              <a:ext cx="10999540" cy="21214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753630-6F23-6E36-611B-5035391B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525" t="19073" r="75950" b="64274"/>
            <a:stretch/>
          </p:blipFill>
          <p:spPr>
            <a:xfrm>
              <a:off x="582168" y="746760"/>
              <a:ext cx="1380060" cy="27736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EBC814-05A6-85C5-3902-DBAA766C6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2526" t="19073" r="16525" b="64274"/>
            <a:stretch/>
          </p:blipFill>
          <p:spPr>
            <a:xfrm>
              <a:off x="9893809" y="966216"/>
              <a:ext cx="1682496" cy="16753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007CAD-7EE9-F94A-DE86-8FBD27920817}"/>
                </a:ext>
              </a:extLst>
            </p:cNvPr>
            <p:cNvSpPr/>
            <p:nvPr/>
          </p:nvSpPr>
          <p:spPr>
            <a:xfrm>
              <a:off x="9363456" y="2856837"/>
              <a:ext cx="2194229" cy="1548091"/>
            </a:xfrm>
            <a:prstGeom prst="rect">
              <a:avLst/>
            </a:prstGeom>
            <a:solidFill>
              <a:srgbClr val="241773"/>
            </a:solidFill>
            <a:ln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629C860-31A9-F874-C904-FED07A4B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103" t="18537" r="23966" b="30092"/>
            <a:stretch>
              <a:fillRect/>
            </a:stretch>
          </p:blipFill>
          <p:spPr>
            <a:xfrm>
              <a:off x="-59283" y="-71718"/>
              <a:ext cx="12251283" cy="63167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0D2C1A-2794-25E0-8D2A-CC89FFFF4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103" t="54134" r="37096" b="27912"/>
            <a:stretch>
              <a:fillRect/>
            </a:stretch>
          </p:blipFill>
          <p:spPr>
            <a:xfrm>
              <a:off x="0" y="4383157"/>
              <a:ext cx="12276083" cy="2474843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0D287BD-6D35-4A12-A9D5-826ACB0FF97A}"/>
                </a:ext>
              </a:extLst>
            </p:cNvPr>
            <p:cNvSpPr/>
            <p:nvPr/>
          </p:nvSpPr>
          <p:spPr>
            <a:xfrm>
              <a:off x="1093305" y="4854737"/>
              <a:ext cx="6789906" cy="1720105"/>
            </a:xfrm>
            <a:prstGeom prst="roundRect">
              <a:avLst/>
            </a:prstGeom>
            <a:solidFill>
              <a:srgbClr val="48433F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Talking Stick Resort &amp; Casino 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9800 Talking Stick Way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 Scottsdale, AZ 85256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AA1F50-EEE8-66CF-9C44-66484A626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3767" t="55524" r="25809" b="27705"/>
            <a:stretch>
              <a:fillRect/>
            </a:stretch>
          </p:blipFill>
          <p:spPr>
            <a:xfrm>
              <a:off x="9114182" y="4084880"/>
              <a:ext cx="2779643" cy="2375555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E205560-B9F6-E1CC-E760-E6C15716FA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771" t="64710" r="34600" b="30673"/>
          <a:stretch>
            <a:fillRect/>
          </a:stretch>
        </p:blipFill>
        <p:spPr>
          <a:xfrm>
            <a:off x="2941500" y="3536396"/>
            <a:ext cx="5934456" cy="8138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A4097B-1AEC-568C-A294-957BFD2289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088" t="54720" r="17353" b="30097"/>
          <a:stretch>
            <a:fillRect/>
          </a:stretch>
        </p:blipFill>
        <p:spPr>
          <a:xfrm>
            <a:off x="9108140" y="4052047"/>
            <a:ext cx="2832847" cy="24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AD1BCB-A208-B765-E4B1-11943F1E0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C2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49353B-891C-F9FE-3EB2-CF59B343E407}"/>
              </a:ext>
            </a:extLst>
          </p:cNvPr>
          <p:cNvSpPr/>
          <p:nvPr/>
        </p:nvSpPr>
        <p:spPr>
          <a:xfrm>
            <a:off x="567158" y="428262"/>
            <a:ext cx="11134847" cy="5771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l Paso's Poppy Bloom is One of the ...">
            <a:extLst>
              <a:ext uri="{FF2B5EF4-FFF2-40B4-BE49-F238E27FC236}">
                <a16:creationId xmlns:a16="http://schemas.microsoft.com/office/drawing/2014/main" id="{9F864EA5-90A9-AD44-22BF-C56225903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9"/>
          <a:stretch/>
        </p:blipFill>
        <p:spPr bwMode="auto">
          <a:xfrm>
            <a:off x="1157082" y="1393795"/>
            <a:ext cx="4806096" cy="3553970"/>
          </a:xfrm>
          <a:prstGeom prst="rect">
            <a:avLst/>
          </a:prstGeom>
          <a:ln w="228600" cap="sq" cmpd="thickThin">
            <a:solidFill>
              <a:srgbClr val="EEC25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50789-567E-EDF4-9B26-0346E058A4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738" t="23385" r="28664" b="42250"/>
          <a:stretch/>
        </p:blipFill>
        <p:spPr>
          <a:xfrm>
            <a:off x="6585995" y="958768"/>
            <a:ext cx="4803494" cy="47108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D3ABEA-8FDC-F593-FC92-908016C4016B}"/>
              </a:ext>
            </a:extLst>
          </p:cNvPr>
          <p:cNvSpPr/>
          <p:nvPr/>
        </p:nvSpPr>
        <p:spPr>
          <a:xfrm rot="19899727">
            <a:off x="58714" y="3046449"/>
            <a:ext cx="7717177" cy="1569660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FF0000"/>
                </a:solidFill>
                <a:effectLst/>
                <a:latin typeface="Copperplate Gothic Bold" panose="020E0705020206020404" pitchFamily="34" charset="0"/>
              </a:rPr>
              <a:t>Suspended</a:t>
            </a:r>
          </a:p>
        </p:txBody>
      </p:sp>
    </p:spTree>
    <p:extLst>
      <p:ext uri="{BB962C8B-B14F-4D97-AF65-F5344CB8AC3E}">
        <p14:creationId xmlns:p14="http://schemas.microsoft.com/office/powerpoint/2010/main" val="4258797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8000">
        <p15:prstTrans prst="fallOver"/>
      </p:transition>
    </mc:Choice>
    <mc:Fallback xmlns="">
      <p:transition spd="slow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7D84321-87D8-4051-9775-C887E73E8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06893"/>
              </p:ext>
            </p:extLst>
          </p:nvPr>
        </p:nvGraphicFramePr>
        <p:xfrm>
          <a:off x="1728567" y="3518203"/>
          <a:ext cx="8458200" cy="31007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30596198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424811200"/>
                    </a:ext>
                  </a:extLst>
                </a:gridCol>
              </a:tblGrid>
              <a:tr h="3100711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  1 - Jerald Gershowitz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  1 - Gordon Mahon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  9 - Kay White 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13 - Sharon Butterworth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13 - James Stewart</a:t>
                      </a: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14 - Billy Crews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20 - Pat Lama 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21 - Paul Ritters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22 - Edgar Flores</a:t>
                      </a: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2896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CC4EFB0-FD6D-DC2D-37D4-DB19AA9E2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6C01D-EC84-E49F-061F-3FD90F9FACF1}"/>
              </a:ext>
            </a:extLst>
          </p:cNvPr>
          <p:cNvSpPr/>
          <p:nvPr/>
        </p:nvSpPr>
        <p:spPr>
          <a:xfrm>
            <a:off x="190500" y="208788"/>
            <a:ext cx="11811000" cy="6477000"/>
          </a:xfrm>
          <a:prstGeom prst="rect">
            <a:avLst/>
          </a:prstGeom>
          <a:solidFill>
            <a:srgbClr val="B80C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F1348-80EB-AF39-FB04-2FE8FB2D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981200"/>
            <a:ext cx="5250166" cy="332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B6EE51-A50C-256A-8857-91459DE5E21E}"/>
              </a:ext>
            </a:extLst>
          </p:cNvPr>
          <p:cNvSpPr/>
          <p:nvPr/>
        </p:nvSpPr>
        <p:spPr>
          <a:xfrm>
            <a:off x="1231274" y="613259"/>
            <a:ext cx="41592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July Birthdays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9A97D-21EE-6706-EFB0-E344AEC7DB67}"/>
              </a:ext>
            </a:extLst>
          </p:cNvPr>
          <p:cNvSpPr txBox="1"/>
          <p:nvPr/>
        </p:nvSpPr>
        <p:spPr>
          <a:xfrm>
            <a:off x="6596454" y="336893"/>
            <a:ext cx="503686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Jerald Gershowitz – 1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Gustavo Gonzalez - 3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Kay White – 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Sharon Butterworth – 13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Billy Crews – 14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Pat Lama – 20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Paul Ritters – 21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Edgar Flores – 22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Phyllis Saltzstein – 22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Sara Blaugrund – 24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Laura Jacobs – 27 </a:t>
            </a:r>
          </a:p>
        </p:txBody>
      </p:sp>
    </p:spTree>
    <p:extLst>
      <p:ext uri="{BB962C8B-B14F-4D97-AF65-F5344CB8AC3E}">
        <p14:creationId xmlns:p14="http://schemas.microsoft.com/office/powerpoint/2010/main" val="80383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>
        <p14:warp dir="in"/>
      </p:transition>
    </mc:Choice>
    <mc:Fallback xmlns="">
      <p:transition spd="slow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94F999-2FBA-45B0-89A0-55E4C315E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9" r="1" b="914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A0A255-D93B-499B-812A-56928165DB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12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22A87-3D46-4F64-BFE3-922914698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21" y="191487"/>
            <a:ext cx="11511157" cy="64750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A3FA21-90B1-4DD1-A80D-181660B97379}"/>
              </a:ext>
            </a:extLst>
          </p:cNvPr>
          <p:cNvSpPr/>
          <p:nvPr/>
        </p:nvSpPr>
        <p:spPr>
          <a:xfrm>
            <a:off x="7607937" y="500757"/>
            <a:ext cx="33159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Edwardian Script ITC" panose="030303020407070D0804" pitchFamily="66" charset="0"/>
              </a:rPr>
              <a:t>July 4</a:t>
            </a:r>
            <a:r>
              <a:rPr lang="en-US" sz="9600" b="1" cap="none" spc="50" baseline="300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Edwardian Script ITC" panose="030303020407070D0804" pitchFamily="66" charset="0"/>
              </a:rPr>
              <a:t>th</a:t>
            </a:r>
            <a:r>
              <a:rPr lang="en-US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Edwardian Script ITC" panose="030303020407070D08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63F55-38E2-49C8-9E02-19D1213BD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6" y="3176304"/>
            <a:ext cx="10572809" cy="2263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9120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88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3000">
        <p14:ripple/>
      </p:transition>
    </mc:Choice>
    <mc:Fallback xmlns="">
      <p:transition spd="slow" advTm="1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960A-C4FD-93DB-1407-CF4945220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1AFC2F-6DC7-E18C-9F76-A7DF2AA9D969}"/>
              </a:ext>
            </a:extLst>
          </p:cNvPr>
          <p:cNvSpPr/>
          <p:nvPr/>
        </p:nvSpPr>
        <p:spPr>
          <a:xfrm>
            <a:off x="622569" y="5103674"/>
            <a:ext cx="107101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Gustavo Gonzalez is looking for a partner for this tournament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1F147-0655-1BD8-71F7-D1BC9B7CD37B}"/>
              </a:ext>
            </a:extLst>
          </p:cNvPr>
          <p:cNvSpPr/>
          <p:nvPr/>
        </p:nvSpPr>
        <p:spPr>
          <a:xfrm>
            <a:off x="0" y="-71718"/>
            <a:ext cx="12192000" cy="6929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inneapolis_main header">
            <a:extLst>
              <a:ext uri="{FF2B5EF4-FFF2-40B4-BE49-F238E27FC236}">
                <a16:creationId xmlns:a16="http://schemas.microsoft.com/office/drawing/2014/main" id="{FC318B1B-6BC2-FCC2-0A94-5FAAE2ED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730"/>
          <a:stretch>
            <a:fillRect/>
          </a:stretch>
        </p:blipFill>
        <p:spPr>
          <a:xfrm>
            <a:off x="275533" y="157839"/>
            <a:ext cx="8126767" cy="3203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171A6C-862A-C63D-8AEF-B6923C3134AD}"/>
              </a:ext>
            </a:extLst>
          </p:cNvPr>
          <p:cNvSpPr/>
          <p:nvPr/>
        </p:nvSpPr>
        <p:spPr>
          <a:xfrm>
            <a:off x="358587" y="3684494"/>
            <a:ext cx="11492753" cy="1299882"/>
          </a:xfrm>
          <a:prstGeom prst="roundRect">
            <a:avLst/>
          </a:prstGeom>
          <a:solidFill>
            <a:srgbClr val="FFD77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B43692-B16A-DC70-A0BE-2A8303213E5D}"/>
              </a:ext>
            </a:extLst>
          </p:cNvPr>
          <p:cNvSpPr/>
          <p:nvPr/>
        </p:nvSpPr>
        <p:spPr>
          <a:xfrm>
            <a:off x="2075328" y="5253317"/>
            <a:ext cx="8059270" cy="1299882"/>
          </a:xfrm>
          <a:prstGeom prst="roundRect">
            <a:avLst/>
          </a:prstGeom>
          <a:solidFill>
            <a:srgbClr val="96CC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3935B-7B8F-51DA-CCAF-F71907A9127F}"/>
              </a:ext>
            </a:extLst>
          </p:cNvPr>
          <p:cNvSpPr/>
          <p:nvPr/>
        </p:nvSpPr>
        <p:spPr>
          <a:xfrm>
            <a:off x="573835" y="3863806"/>
            <a:ext cx="110622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American Bridge Championships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726881-DEAD-BB97-7D20-A75C724D8D18}"/>
              </a:ext>
            </a:extLst>
          </p:cNvPr>
          <p:cNvSpPr/>
          <p:nvPr/>
        </p:nvSpPr>
        <p:spPr>
          <a:xfrm>
            <a:off x="573835" y="5253335"/>
            <a:ext cx="11062256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July 9</a:t>
            </a:r>
            <a:r>
              <a:rPr lang="en-US" sz="5400" b="0" cap="none" spc="0" baseline="30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through July 19</a:t>
            </a:r>
            <a:r>
              <a:rPr lang="en-US" sz="5400" b="0" cap="none" spc="0" baseline="30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AKA Summer Nationals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706578D-1527-7626-33E3-CDAB2680C909}"/>
              </a:ext>
            </a:extLst>
          </p:cNvPr>
          <p:cNvSpPr/>
          <p:nvPr/>
        </p:nvSpPr>
        <p:spPr>
          <a:xfrm>
            <a:off x="8713696" y="277905"/>
            <a:ext cx="3200400" cy="2976282"/>
          </a:xfrm>
          <a:prstGeom prst="roundRect">
            <a:avLst/>
          </a:prstGeom>
          <a:solidFill>
            <a:srgbClr val="96CC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20532-A79B-4E74-669F-A8A7B1E51DAB}"/>
              </a:ext>
            </a:extLst>
          </p:cNvPr>
          <p:cNvSpPr txBox="1"/>
          <p:nvPr/>
        </p:nvSpPr>
        <p:spPr>
          <a:xfrm>
            <a:off x="8830238" y="427218"/>
            <a:ext cx="29673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 to 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www.acbl.org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reservation information at the </a:t>
            </a:r>
            <a:r>
              <a:rPr lang="en-US" sz="2800" u="sng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FOUR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Minneapolis Host Hotels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9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Tm="25000">
        <p:wheel spokes="1"/>
      </p:transition>
    </mc:Choice>
    <mc:Fallback xmlns="">
      <p:transition spd="slow" advTm="25000">
        <p:wheel spokes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F5ECD7E-79C0-42C3-8A31-39BA6C5B359F}"/>
              </a:ext>
            </a:extLst>
          </p:cNvPr>
          <p:cNvGrpSpPr/>
          <p:nvPr/>
        </p:nvGrpSpPr>
        <p:grpSpPr>
          <a:xfrm>
            <a:off x="0" y="12665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85B14A-C741-4FAC-AC29-C11EBF8800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CE6148-07D0-45FF-B295-930EB906EF2E}"/>
                </a:ext>
              </a:extLst>
            </p:cNvPr>
            <p:cNvSpPr/>
            <p:nvPr/>
          </p:nvSpPr>
          <p:spPr>
            <a:xfrm>
              <a:off x="5767975" y="166881"/>
              <a:ext cx="18473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E71759-DFBC-7315-1051-429589D07BCC}"/>
              </a:ext>
            </a:extLst>
          </p:cNvPr>
          <p:cNvGrpSpPr/>
          <p:nvPr/>
        </p:nvGrpSpPr>
        <p:grpSpPr>
          <a:xfrm>
            <a:off x="-2" y="12665"/>
            <a:ext cx="12191999" cy="6857999"/>
            <a:chOff x="476549" y="741051"/>
            <a:chExt cx="11372799" cy="59523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D05156-2A2B-2CCA-5B7B-39251683E513}"/>
                </a:ext>
              </a:extLst>
            </p:cNvPr>
            <p:cNvSpPr/>
            <p:nvPr/>
          </p:nvSpPr>
          <p:spPr>
            <a:xfrm>
              <a:off x="476549" y="741051"/>
              <a:ext cx="11372799" cy="5952366"/>
            </a:xfrm>
            <a:prstGeom prst="rect">
              <a:avLst/>
            </a:prstGeom>
            <a:solidFill>
              <a:srgbClr val="BD8D2E"/>
            </a:solidFill>
            <a:ln>
              <a:solidFill>
                <a:srgbClr val="BD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cap="none" spc="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</a:schemeClr>
                  </a:outerShdw>
                </a:effectLst>
                <a:latin typeface="Braggadocio" panose="04030B070D0B02020403" pitchFamily="8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253459-29F3-E659-703B-0E154DACF571}"/>
                </a:ext>
              </a:extLst>
            </p:cNvPr>
            <p:cNvSpPr/>
            <p:nvPr/>
          </p:nvSpPr>
          <p:spPr>
            <a:xfrm>
              <a:off x="5123370" y="1134385"/>
              <a:ext cx="2001829" cy="49419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Come</a:t>
              </a:r>
            </a:p>
            <a:p>
              <a:pPr algn="ctr"/>
              <a:endParaRPr lang="en-US" sz="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  <a:latin typeface="Braggadocio" panose="04030B070D0B02020403" pitchFamily="82" charset="0"/>
              </a:endParaRP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 Pan</a:t>
              </a:r>
            </a:p>
            <a:p>
              <a:pPr algn="ctr"/>
              <a:r>
                <a:rPr lang="en-US" sz="9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 </a:t>
              </a: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For</a:t>
              </a:r>
            </a:p>
            <a:p>
              <a:pPr algn="ctr"/>
              <a:endParaRPr lang="en-US" sz="9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  <a:latin typeface="Braggadocio" panose="04030B070D0B02020403" pitchFamily="82" charset="0"/>
              </a:endParaRP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Gold</a:t>
              </a:r>
            </a:p>
            <a:p>
              <a:pPr algn="ctr"/>
              <a:endParaRPr lang="en-US" sz="9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  <a:latin typeface="Braggadocio" panose="04030B070D0B02020403" pitchFamily="82" charset="0"/>
              </a:endParaRP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 Master</a:t>
              </a:r>
            </a:p>
            <a:p>
              <a:pPr algn="ctr"/>
              <a:endParaRPr lang="en-US" sz="9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  <a:latin typeface="Braggadocio" panose="04030B070D0B02020403" pitchFamily="82" charset="0"/>
              </a:endParaRP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Points</a:t>
              </a:r>
            </a:p>
            <a:p>
              <a:pPr algn="ctr"/>
              <a:r>
                <a:rPr lang="en-US" sz="3200" b="1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I/N</a:t>
              </a:r>
            </a:p>
            <a:p>
              <a:pPr algn="ctr"/>
              <a:r>
                <a:rPr lang="en-US" sz="3200" b="1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in</a:t>
              </a: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Denver</a:t>
              </a: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!</a:t>
              </a:r>
              <a:r>
                <a:rPr lang="en-US" sz="3200" b="1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!!</a:t>
              </a:r>
              <a:endPara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8EBB1A-944E-FC74-ED1D-75DA3C954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4" t="19274" r="28341" b="1972"/>
          <a:stretch/>
        </p:blipFill>
        <p:spPr>
          <a:xfrm>
            <a:off x="292762" y="211873"/>
            <a:ext cx="5093319" cy="4498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81E0E6-556A-2399-7E15-96976D660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5" t="21979" r="25439" b="2481"/>
          <a:stretch/>
        </p:blipFill>
        <p:spPr>
          <a:xfrm>
            <a:off x="6900516" y="179546"/>
            <a:ext cx="4987498" cy="3832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E4F166-EE94-C48E-45E7-8119E59E8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2" t="42811" r="26295" b="5302"/>
          <a:stretch/>
        </p:blipFill>
        <p:spPr>
          <a:xfrm>
            <a:off x="6900516" y="4012489"/>
            <a:ext cx="4987498" cy="2704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9029CD-BC3A-E3ED-4ED0-15C329C44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4" t="62127" r="29091" b="6805"/>
          <a:stretch/>
        </p:blipFill>
        <p:spPr>
          <a:xfrm>
            <a:off x="292762" y="4656081"/>
            <a:ext cx="5093319" cy="202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53A45-574F-62D9-1536-A234B2B01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3" t="11585" r="3587" b="1617"/>
          <a:stretch/>
        </p:blipFill>
        <p:spPr>
          <a:xfrm>
            <a:off x="0" y="113281"/>
            <a:ext cx="11969591" cy="667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602B0-1F37-B529-C47C-73327A87E1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825" t="18373" r="36775" b="17254"/>
          <a:stretch/>
        </p:blipFill>
        <p:spPr>
          <a:xfrm>
            <a:off x="210312" y="210311"/>
            <a:ext cx="5084064" cy="6476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FCEF21-CB25-5D47-F76B-E58DEC618D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750" t="18793" r="36821" b="16974"/>
          <a:stretch/>
        </p:blipFill>
        <p:spPr>
          <a:xfrm>
            <a:off x="6830568" y="192023"/>
            <a:ext cx="5019310" cy="6537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7F6536-E7A1-4432-C5D8-9B0E7D9B93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456" t="15595" r="33300" b="5327"/>
          <a:stretch>
            <a:fillRect/>
          </a:stretch>
        </p:blipFill>
        <p:spPr>
          <a:xfrm>
            <a:off x="215148" y="224116"/>
            <a:ext cx="5082992" cy="64988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3846B6-3AF2-F7AA-067D-E157A11AA6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625" t="94864" r="60288" b="2851"/>
          <a:stretch>
            <a:fillRect/>
          </a:stretch>
        </p:blipFill>
        <p:spPr>
          <a:xfrm>
            <a:off x="357512" y="6422853"/>
            <a:ext cx="795528" cy="192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96ACD9-79CD-9F7A-DAA8-D1C4DA85424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191" t="15731" r="34339" b="12449"/>
          <a:stretch>
            <a:fillRect/>
          </a:stretch>
        </p:blipFill>
        <p:spPr>
          <a:xfrm>
            <a:off x="6822141" y="197223"/>
            <a:ext cx="5172635" cy="6499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154939-ECC4-F8A4-317F-68F36DE100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5482" t="87530" r="61707" b="10498"/>
          <a:stretch>
            <a:fillRect/>
          </a:stretch>
        </p:blipFill>
        <p:spPr>
          <a:xfrm>
            <a:off x="6982250" y="6477179"/>
            <a:ext cx="646715" cy="2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70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8000">
        <p15:prstTrans prst="wind"/>
      </p:transition>
    </mc:Choice>
    <mc:Fallback xmlns="">
      <p:transition spd="slow" advTm="2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B43F4-BADB-4A4B-8C2A-63FA7BAAC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9025"/>
            <a:ext cx="12192000" cy="8696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C71485-A873-4111-BAD1-F1AA236C6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63" y="1859780"/>
            <a:ext cx="7865414" cy="41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5000">
        <p14:glitter pattern="hexagon"/>
      </p:transition>
    </mc:Choice>
    <mc:Fallback xmlns="">
      <p:transition spd="slow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8947E-6E46-5682-0610-2FF0619D9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C6080-5F38-D57F-6D04-3F087535EFB8}"/>
              </a:ext>
            </a:extLst>
          </p:cNvPr>
          <p:cNvGrpSpPr/>
          <p:nvPr/>
        </p:nvGrpSpPr>
        <p:grpSpPr>
          <a:xfrm>
            <a:off x="387870" y="-42059"/>
            <a:ext cx="11177872" cy="6748142"/>
            <a:chOff x="162182" y="114959"/>
            <a:chExt cx="11177872" cy="67481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74BB7C5-74AE-8754-CDB6-D65D0E1C7ED3}"/>
                </a:ext>
              </a:extLst>
            </p:cNvPr>
            <p:cNvSpPr/>
            <p:nvPr/>
          </p:nvSpPr>
          <p:spPr>
            <a:xfrm>
              <a:off x="760120" y="114959"/>
              <a:ext cx="9069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rgbClr val="0066CC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North American Pairs Schedule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DDC9FA-FBF1-35C2-4958-2341D2856BF9}"/>
                </a:ext>
              </a:extLst>
            </p:cNvPr>
            <p:cNvSpPr/>
            <p:nvPr/>
          </p:nvSpPr>
          <p:spPr>
            <a:xfrm>
              <a:off x="760120" y="875950"/>
              <a:ext cx="8590102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600" b="1" dirty="0"/>
                <a:t>Sunday, July 14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21</a:t>
              </a:r>
              <a:r>
                <a:rPr lang="en-US" sz="3600" b="1" baseline="30000" dirty="0"/>
                <a:t>st</a:t>
              </a:r>
              <a:r>
                <a:rPr lang="en-US" sz="3600" b="1" dirty="0"/>
                <a:t> – 1:30 PM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Monday, July 15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22</a:t>
              </a:r>
              <a:r>
                <a:rPr lang="en-US" sz="3600" b="1" baseline="30000" dirty="0"/>
                <a:t>nd</a:t>
              </a:r>
              <a:r>
                <a:rPr lang="en-US" sz="3600" b="1" dirty="0"/>
                <a:t>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Tuesday, July 16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23</a:t>
              </a:r>
              <a:r>
                <a:rPr lang="en-US" sz="3600" b="1" baseline="30000" dirty="0"/>
                <a:t>rd</a:t>
              </a:r>
              <a:r>
                <a:rPr lang="en-US" sz="3600" b="1" dirty="0"/>
                <a:t> 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Wednesday, July 17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24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 6:00 PM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Friday, July 19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26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Saturday, July 20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27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– 12:00 NN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B17679-685C-8801-007A-E78BD9619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50222" y="1083812"/>
              <a:ext cx="1748595" cy="19112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18B2CF-DD27-B83B-905F-0D51242C7053}"/>
                </a:ext>
              </a:extLst>
            </p:cNvPr>
            <p:cNvSpPr/>
            <p:nvPr/>
          </p:nvSpPr>
          <p:spPr>
            <a:xfrm>
              <a:off x="9439149" y="3277804"/>
              <a:ext cx="19009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Entry fee:</a:t>
              </a:r>
            </a:p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$7.00/person</a:t>
              </a:r>
              <a:endParaRPr lang="en-US" sz="24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D194B8-D3F9-17FD-288B-12717B796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182" y="4951846"/>
              <a:ext cx="1748595" cy="191125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F43C6-76DA-18DD-1608-49DDBDD1969E}"/>
                </a:ext>
              </a:extLst>
            </p:cNvPr>
            <p:cNvSpPr/>
            <p:nvPr/>
          </p:nvSpPr>
          <p:spPr>
            <a:xfrm>
              <a:off x="4608144" y="5222537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Half Red 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and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 Half Black </a:t>
              </a:r>
            </a:p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Master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points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C5F2E73-A411-4BEB-79DB-EB1C4647C90D}"/>
              </a:ext>
            </a:extLst>
          </p:cNvPr>
          <p:cNvSpPr/>
          <p:nvPr/>
        </p:nvSpPr>
        <p:spPr>
          <a:xfrm>
            <a:off x="0" y="151917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0ECB74-A53F-5D0E-A218-9FE4644E1AFB}"/>
              </a:ext>
            </a:extLst>
          </p:cNvPr>
          <p:cNvGrpSpPr/>
          <p:nvPr/>
        </p:nvGrpSpPr>
        <p:grpSpPr>
          <a:xfrm>
            <a:off x="205215" y="-42059"/>
            <a:ext cx="11360527" cy="6741541"/>
            <a:chOff x="-139667" y="114959"/>
            <a:chExt cx="11360527" cy="67415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EE364F-A676-D50F-337D-FF8F5C9B62D1}"/>
                </a:ext>
              </a:extLst>
            </p:cNvPr>
            <p:cNvSpPr/>
            <p:nvPr/>
          </p:nvSpPr>
          <p:spPr>
            <a:xfrm>
              <a:off x="760120" y="114959"/>
              <a:ext cx="9069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2700">
                    <a:solidFill>
                      <a:srgbClr val="0066CC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North American Pairs Schedule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E22560-0878-0084-1193-CFBD7EFAEA8D}"/>
                </a:ext>
              </a:extLst>
            </p:cNvPr>
            <p:cNvSpPr/>
            <p:nvPr/>
          </p:nvSpPr>
          <p:spPr>
            <a:xfrm>
              <a:off x="2072954" y="1496023"/>
              <a:ext cx="8590102" cy="2769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Tuesday, July 7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21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– 12:00 NN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Wednesday, July 8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r>
                <a:rPr lang="en-US" sz="3600" b="1" baseline="30000" dirty="0">
                  <a:solidFill>
                    <a:prstClr val="black"/>
                  </a:solidFill>
                  <a:latin typeface="Calibri" panose="020F0502020204030204"/>
                </a:rPr>
                <a:t>nd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6:00 PM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Friday, July 10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24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12:00 NN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Saturday, July 11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25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12:00 NN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B71169-705E-9095-1215-053FF710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3511" y="1057575"/>
              <a:ext cx="1748595" cy="19112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E20E14-B4AA-5A93-3061-0C636B854F33}"/>
                </a:ext>
              </a:extLst>
            </p:cNvPr>
            <p:cNvSpPr/>
            <p:nvPr/>
          </p:nvSpPr>
          <p:spPr>
            <a:xfrm>
              <a:off x="-139667" y="3190444"/>
              <a:ext cx="19009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Entry fee: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$7.00/person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110F91-3314-36BF-025C-F870EBE4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265" y="4945245"/>
              <a:ext cx="1748595" cy="191125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0C3D0B-19E6-3D48-93D5-5C6A0D91DB24}"/>
                </a:ext>
              </a:extLst>
            </p:cNvPr>
            <p:cNvSpPr/>
            <p:nvPr/>
          </p:nvSpPr>
          <p:spPr>
            <a:xfrm>
              <a:off x="723350" y="5374454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Half Red 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Half Black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Master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points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67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Tm="25000">
        <p14:flip dir="r"/>
      </p:transition>
    </mc:Choice>
    <mc:Fallback>
      <p:transition spd="slow" advTm="2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DF81D-4F94-B870-784A-299422E7B2FD}"/>
              </a:ext>
            </a:extLst>
          </p:cNvPr>
          <p:cNvGrpSpPr/>
          <p:nvPr/>
        </p:nvGrpSpPr>
        <p:grpSpPr>
          <a:xfrm>
            <a:off x="1106424" y="292608"/>
            <a:ext cx="9397292" cy="6291398"/>
            <a:chOff x="76200" y="414997"/>
            <a:chExt cx="8991600" cy="6096000"/>
          </a:xfrm>
          <a:solidFill>
            <a:srgbClr val="7030A0"/>
          </a:solidFill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F0477B37-1B15-48EC-F6FE-FE931D5525D6}"/>
                </a:ext>
              </a:extLst>
            </p:cNvPr>
            <p:cNvSpPr/>
            <p:nvPr/>
          </p:nvSpPr>
          <p:spPr>
            <a:xfrm>
              <a:off x="76200" y="414997"/>
              <a:ext cx="8991600" cy="6096000"/>
            </a:xfrm>
            <a:prstGeom prst="roundRect">
              <a:avLst/>
            </a:prstGeom>
            <a:grpFill/>
            <a:ln w="10795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21D557C9-356C-2861-D4EA-A527E2E43257}"/>
                </a:ext>
              </a:extLst>
            </p:cNvPr>
            <p:cNvSpPr/>
            <p:nvPr/>
          </p:nvSpPr>
          <p:spPr>
            <a:xfrm>
              <a:off x="452157" y="838200"/>
              <a:ext cx="8158443" cy="5300003"/>
            </a:xfrm>
            <a:prstGeom prst="roundRect">
              <a:avLst/>
            </a:prstGeom>
            <a:grpFill/>
            <a:ln w="10795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76D7CC-80CC-D6C1-608E-E2DAF8D32868}"/>
                </a:ext>
              </a:extLst>
            </p:cNvPr>
            <p:cNvSpPr/>
            <p:nvPr/>
          </p:nvSpPr>
          <p:spPr>
            <a:xfrm>
              <a:off x="907309" y="2040497"/>
              <a:ext cx="7248138" cy="646331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</a:rPr>
                <a:t>Intermediate/Novice PAIRS Sectional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5F25E5-36D8-34FA-E196-002554CA85BF}"/>
                </a:ext>
              </a:extLst>
            </p:cNvPr>
            <p:cNvSpPr/>
            <p:nvPr/>
          </p:nvSpPr>
          <p:spPr>
            <a:xfrm>
              <a:off x="1841376" y="3094179"/>
              <a:ext cx="5292539" cy="646331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</a:rPr>
                <a:t>Saturday, January 12, 2019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25FFA8-C924-1951-EB6C-E8A43A02A82C}"/>
                </a:ext>
              </a:extLst>
            </p:cNvPr>
            <p:cNvSpPr/>
            <p:nvPr/>
          </p:nvSpPr>
          <p:spPr>
            <a:xfrm>
              <a:off x="2283081" y="3939544"/>
              <a:ext cx="2117887" cy="769441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 w="24500" cmpd="dbl">
                    <a:solidFill>
                      <a:srgbClr val="C0504D">
                        <a:shade val="85000"/>
                        <a:satMod val="155000"/>
                      </a:srgb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rgbClr val="C0504D">
                          <a:tint val="10000"/>
                          <a:satMod val="155000"/>
                        </a:srgbClr>
                      </a:gs>
                      <a:gs pos="60000">
                        <a:srgbClr val="C0504D">
                          <a:tint val="30000"/>
                          <a:satMod val="155000"/>
                        </a:srgbClr>
                      </a:gs>
                      <a:gs pos="100000">
                        <a:srgbClr val="C0504D">
                          <a:tint val="73000"/>
                          <a:satMod val="155000"/>
                        </a:srgb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uLnTx/>
                  <a:uFillTx/>
                  <a:latin typeface="Cordia New" panose="020B0304020202020204" pitchFamily="34" charset="-34"/>
                  <a:cs typeface="Cordia New" panose="020B0304020202020204" pitchFamily="34" charset="-34"/>
                </a:rPr>
                <a:t>12:00 Noon</a:t>
              </a:r>
              <a:endParaRPr kumimoji="0" lang="en-US" sz="44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99EB457-245F-BB5F-1F91-196C0EBCF019}"/>
                </a:ext>
              </a:extLst>
            </p:cNvPr>
            <p:cNvSpPr/>
            <p:nvPr/>
          </p:nvSpPr>
          <p:spPr>
            <a:xfrm>
              <a:off x="1993798" y="2676328"/>
              <a:ext cx="5449697" cy="461665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Entrants must have between 0 &amp; 300 Masterpoints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6BBF46-1E4F-51A5-1BF3-7D169433FA49}"/>
                </a:ext>
              </a:extLst>
            </p:cNvPr>
            <p:cNvSpPr/>
            <p:nvPr/>
          </p:nvSpPr>
          <p:spPr>
            <a:xfrm>
              <a:off x="532928" y="4791310"/>
              <a:ext cx="5029200" cy="830997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Go to </a:t>
              </a:r>
              <a:r>
                <a:rPr kumimoji="0" lang="en-US" sz="2400" b="1" i="0" u="sng" strike="noStrike" kern="0" cap="none" spc="0" normalizeH="0" baseline="0" noProof="0" dirty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elpasobridge.com</a:t>
              </a:r>
              <a:r>
                <a:rPr kumimoji="0" lang="en-US" sz="2400" b="1" i="0" u="none" strike="noStrike" kern="0" cap="none" spc="0" normalizeH="0" baseline="0" noProof="0" dirty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, then to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Special Events page to view schedule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7E9F29-536E-5539-F41F-15C6A2F8945B}"/>
              </a:ext>
            </a:extLst>
          </p:cNvPr>
          <p:cNvGrpSpPr/>
          <p:nvPr/>
        </p:nvGrpSpPr>
        <p:grpSpPr>
          <a:xfrm>
            <a:off x="1516737" y="741326"/>
            <a:ext cx="8610655" cy="5469887"/>
            <a:chOff x="411931" y="838200"/>
            <a:chExt cx="8238923" cy="5300003"/>
          </a:xfrm>
          <a:solidFill>
            <a:sysClr val="window" lastClr="FFFFFF"/>
          </a:solidFill>
        </p:grpSpPr>
        <p:sp>
          <p:nvSpPr>
            <p:cNvPr id="29" name="Rounded Rectangle 4">
              <a:extLst>
                <a:ext uri="{FF2B5EF4-FFF2-40B4-BE49-F238E27FC236}">
                  <a16:creationId xmlns:a16="http://schemas.microsoft.com/office/drawing/2014/main" id="{63A94C07-87CE-8F83-E95C-7EC73CE851B1}"/>
                </a:ext>
              </a:extLst>
            </p:cNvPr>
            <p:cNvSpPr/>
            <p:nvPr/>
          </p:nvSpPr>
          <p:spPr>
            <a:xfrm>
              <a:off x="452157" y="838200"/>
              <a:ext cx="8158443" cy="5300003"/>
            </a:xfrm>
            <a:prstGeom prst="roundRect">
              <a:avLst/>
            </a:prstGeom>
            <a:grpFill/>
            <a:ln w="10795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1E86AC-E7B0-3178-B08B-D2815328E2CD}"/>
                </a:ext>
              </a:extLst>
            </p:cNvPr>
            <p:cNvSpPr/>
            <p:nvPr/>
          </p:nvSpPr>
          <p:spPr>
            <a:xfrm>
              <a:off x="411931" y="1984779"/>
              <a:ext cx="82389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</a:rPr>
                <a:t>Join the fun and improve your knowledge of the game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C71385-5D5D-113E-8329-1E264804F188}"/>
                </a:ext>
              </a:extLst>
            </p:cNvPr>
            <p:cNvSpPr/>
            <p:nvPr/>
          </p:nvSpPr>
          <p:spPr>
            <a:xfrm>
              <a:off x="1419734" y="3011853"/>
              <a:ext cx="3097322" cy="584775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 w="24500" cmpd="dbl">
                    <a:solidFill>
                      <a:srgbClr val="CC0000"/>
                    </a:solidFill>
                    <a:prstDash val="solid"/>
                    <a:miter lim="800000"/>
                  </a:ln>
                  <a:solidFill>
                    <a:srgbClr val="CC0000"/>
                  </a:soli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uLnTx/>
                  <a:uFillTx/>
                  <a:latin typeface="Cordia New" panose="020B0304020202020204" pitchFamily="34" charset="-34"/>
                  <a:cs typeface="Cordia New" panose="020B0304020202020204" pitchFamily="34" charset="-34"/>
                </a:rPr>
                <a:t>Bring your own partner !</a:t>
              </a:r>
              <a:endParaRPr kumimoji="0" lang="en-US" sz="3200" b="0" i="0" u="none" strike="noStrike" kern="0" cap="none" spc="0" normalizeH="0" baseline="0" noProof="0" dirty="0">
                <a:ln w="1905">
                  <a:solidFill>
                    <a:srgbClr val="CC0000"/>
                  </a:solidFill>
                </a:ln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6E69476-5562-2B06-7F29-C6C48E8528DB}"/>
                </a:ext>
              </a:extLst>
            </p:cNvPr>
            <p:cNvSpPr/>
            <p:nvPr/>
          </p:nvSpPr>
          <p:spPr>
            <a:xfrm>
              <a:off x="1108559" y="1537669"/>
              <a:ext cx="6676936" cy="447327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PAIRS</a:t>
              </a:r>
              <a:r>
                <a:rPr kumimoji="0" lang="en-US" sz="2400" b="1" i="0" u="none" strike="noStrike" kern="0" cap="none" spc="0" normalizeH="0" baseline="0" noProof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 must </a:t>
              </a:r>
              <a:r>
                <a:rPr lang="en-US" sz="2400" b="1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	</a:t>
              </a:r>
              <a:r>
                <a:rPr lang="en-US" sz="2400" b="1" u="sng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AVERAGE</a:t>
              </a:r>
              <a:r>
                <a:rPr lang="en-US" sz="2400" b="1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between 0 &amp; </a:t>
              </a:r>
              <a:r>
                <a:rPr lang="en-US" sz="2400" b="1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49</a:t>
              </a:r>
              <a:r>
                <a:rPr kumimoji="0" lang="en-US" sz="2400" b="1" i="0" u="none" strike="noStrike" kern="0" cap="none" spc="0" normalizeH="0" baseline="0" noProof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9 Masterpoints</a:t>
              </a:r>
            </a:p>
          </p:txBody>
        </p:sp>
      </p:grpSp>
      <p:pic>
        <p:nvPicPr>
          <p:cNvPr id="33" name="Picture 3">
            <a:extLst>
              <a:ext uri="{FF2B5EF4-FFF2-40B4-BE49-F238E27FC236}">
                <a16:creationId xmlns:a16="http://schemas.microsoft.com/office/drawing/2014/main" id="{0D22A994-D122-F0B0-D859-91D54CEC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375" y="2895479"/>
            <a:ext cx="2911988" cy="30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46E4A1D-C61D-60FC-FB29-AB15589A0D1F}"/>
              </a:ext>
            </a:extLst>
          </p:cNvPr>
          <p:cNvSpPr/>
          <p:nvPr/>
        </p:nvSpPr>
        <p:spPr>
          <a:xfrm>
            <a:off x="1984247" y="3438144"/>
            <a:ext cx="4533331" cy="255454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11430">
                  <a:noFill/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badi MT Condensed Light" panose="020B0306030101010103" pitchFamily="34" charset="0"/>
              </a:rPr>
              <a:t>In addition at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11430">
                  <a:noFill/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badi MT Condensed Light" panose="020B0306030101010103" pitchFamily="34" charset="0"/>
              </a:rPr>
              <a:t>10:30 AM  on Saturdays there will be free One-Hour Bridge Lessons before the game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C4FF69-581A-57F9-9E02-E2B3F9A87CE1}"/>
              </a:ext>
            </a:extLst>
          </p:cNvPr>
          <p:cNvSpPr/>
          <p:nvPr/>
        </p:nvSpPr>
        <p:spPr>
          <a:xfrm>
            <a:off x="1832617" y="2438000"/>
            <a:ext cx="4858790" cy="111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24500" cmpd="dbl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Please sign up for the 12 Noon game</a:t>
            </a:r>
          </a:p>
          <a:p>
            <a:pPr algn="ctr"/>
            <a:endParaRPr lang="en-US" sz="3200" dirty="0">
              <a:ln w="24500" cmpd="dbl">
                <a:solidFill>
                  <a:srgbClr val="CC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E90BA3-81D6-7318-E174-8832F0E9C2D0}"/>
              </a:ext>
            </a:extLst>
          </p:cNvPr>
          <p:cNvSpPr/>
          <p:nvPr/>
        </p:nvSpPr>
        <p:spPr>
          <a:xfrm>
            <a:off x="3128116" y="947537"/>
            <a:ext cx="5436778" cy="6352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499er Game Every Saturday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DDFD34-924F-BACA-8AA3-FBD4223D16AA}"/>
              </a:ext>
            </a:extLst>
          </p:cNvPr>
          <p:cNvSpPr txBox="1"/>
          <p:nvPr/>
        </p:nvSpPr>
        <p:spPr>
          <a:xfrm>
            <a:off x="1122592" y="2743010"/>
            <a:ext cx="6369695" cy="60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24500" cmpd="dbl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with Ellen Eastman</a:t>
            </a:r>
          </a:p>
        </p:txBody>
      </p:sp>
    </p:spTree>
    <p:extLst>
      <p:ext uri="{BB962C8B-B14F-4D97-AF65-F5344CB8AC3E}">
        <p14:creationId xmlns:p14="http://schemas.microsoft.com/office/powerpoint/2010/main" val="19106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A3553-C9A7-4802-9C78-1359227E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73" y="-607140"/>
            <a:ext cx="12635346" cy="7476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8B405-3CDB-40F3-9A0E-A1BD02F53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70" y="3534415"/>
            <a:ext cx="5785406" cy="2892703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90BE6AD-2827-472B-809B-31702CDB46CC}"/>
              </a:ext>
            </a:extLst>
          </p:cNvPr>
          <p:cNvSpPr txBox="1">
            <a:spLocks/>
          </p:cNvSpPr>
          <p:nvPr/>
        </p:nvSpPr>
        <p:spPr>
          <a:xfrm>
            <a:off x="4978028" y="3936565"/>
            <a:ext cx="2989259" cy="920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BE6479-CE12-48D5-A4DF-238E29B3F201}"/>
              </a:ext>
            </a:extLst>
          </p:cNvPr>
          <p:cNvSpPr txBox="1">
            <a:spLocks/>
          </p:cNvSpPr>
          <p:nvPr/>
        </p:nvSpPr>
        <p:spPr>
          <a:xfrm>
            <a:off x="3220598" y="468471"/>
            <a:ext cx="1659229" cy="11471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D-Day 75</a:t>
            </a:r>
          </a:p>
          <a:p>
            <a:r>
              <a:rPr lang="en-US" sz="1800" dirty="0">
                <a:solidFill>
                  <a:schemeClr val="bg1"/>
                </a:solidFill>
              </a:rPr>
              <a:t>June 6,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874C7-0181-407A-8591-52971AD9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6923">
            <a:off x="5745232" y="983587"/>
            <a:ext cx="4444111" cy="2222056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1BEA12-BADB-4ACF-B6AB-BFE574608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72" y="4191709"/>
            <a:ext cx="4194418" cy="2097209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FF661-9693-48C1-8A9A-21F9689D7C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45" r="665"/>
          <a:stretch/>
        </p:blipFill>
        <p:spPr>
          <a:xfrm>
            <a:off x="303078" y="287793"/>
            <a:ext cx="5026882" cy="2843485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B8227-7F2B-4D39-8908-F38C30459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401" y="430882"/>
            <a:ext cx="1867125" cy="1705644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E0090D-9E04-41E0-8A38-942028929388}"/>
              </a:ext>
            </a:extLst>
          </p:cNvPr>
          <p:cNvSpPr/>
          <p:nvPr/>
        </p:nvSpPr>
        <p:spPr>
          <a:xfrm>
            <a:off x="328296" y="2502454"/>
            <a:ext cx="5018456" cy="5075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Edwardian Script ITC" panose="030303020407070D0804" pitchFamily="66" charset="0"/>
              </a:rPr>
              <a:t>July is National Watercolor Month</a:t>
            </a:r>
          </a:p>
        </p:txBody>
      </p:sp>
    </p:spTree>
    <p:extLst>
      <p:ext uri="{BB962C8B-B14F-4D97-AF65-F5344CB8AC3E}">
        <p14:creationId xmlns:p14="http://schemas.microsoft.com/office/powerpoint/2010/main" val="10195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2000">
        <p:blinds dir="vert"/>
      </p:transition>
    </mc:Choice>
    <mc:Fallback xmlns="">
      <p:transition spd="slow" advTm="12000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101436</TotalTime>
  <Words>962</Words>
  <Application>Microsoft Office PowerPoint</Application>
  <PresentationFormat>Widescreen</PresentationFormat>
  <Paragraphs>243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Abadi MT Condensed Light</vt:lpstr>
      <vt:lpstr>Amasis MT Pro Black</vt:lpstr>
      <vt:lpstr>Arial</vt:lpstr>
      <vt:lpstr>Braggadocio</vt:lpstr>
      <vt:lpstr>Calibri</vt:lpstr>
      <vt:lpstr>Calibri Light</vt:lpstr>
      <vt:lpstr>Copperplate Gothic Bold</vt:lpstr>
      <vt:lpstr>Cordia New</vt:lpstr>
      <vt:lpstr>Edwardian Script ITC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the Unit 159 and ACBL Connections page on our website for one-click access to: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Craig</dc:creator>
  <cp:lastModifiedBy>Peggy Craig</cp:lastModifiedBy>
  <cp:revision>107</cp:revision>
  <cp:lastPrinted>2023-06-16T22:46:29Z</cp:lastPrinted>
  <dcterms:created xsi:type="dcterms:W3CDTF">2019-05-28T23:00:14Z</dcterms:created>
  <dcterms:modified xsi:type="dcterms:W3CDTF">2026-07-01T12:37:10Z</dcterms:modified>
</cp:coreProperties>
</file>