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FA9"/>
    <a:srgbClr val="6E50A6"/>
    <a:srgbClr val="F0F0F0"/>
    <a:srgbClr val="EFA60F"/>
    <a:srgbClr val="BA583F"/>
    <a:srgbClr val="F19C11"/>
    <a:srgbClr val="77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3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08719-5F55-DE29-570A-3CC6D7630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D8395-C59F-4EF8-8EA0-707CFDEDD7C4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0F1B9-6584-0126-9D76-D62A8945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4E87C-35A6-3763-300F-D64FBE2BC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44974-137A-45A3-A9C4-6AE369CE1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92157"/>
      </p:ext>
    </p:extLst>
  </p:cSld>
  <p:clrMapOvr>
    <a:masterClrMapping/>
  </p:clrMapOvr>
  <p:transition spd="slow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C553F-BD1C-A1B5-B883-F21BEA6D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0C4-AC24-477C-87B9-E0C78316870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C78F8-D3D8-5E5B-EA45-5EFCDD7D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2487A-0F11-6B69-F55F-F1987FB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54657-AB00-48D8-B87F-86EE16E0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56723"/>
      </p:ext>
    </p:extLst>
  </p:cSld>
  <p:clrMapOvr>
    <a:masterClrMapping/>
  </p:clrMapOvr>
  <p:transition spd="slow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AF760-F703-2C50-BD16-D2EF5557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EEB5-9F2E-491A-9C70-2450F76EF46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F015A-FCAE-CA8C-FC1A-1C5407DB3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C5532-EDD5-5331-51BC-9F590138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A18CD-2634-4870-A630-6B7323F11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5625"/>
      </p:ext>
    </p:extLst>
  </p:cSld>
  <p:clrMapOvr>
    <a:masterClrMapping/>
  </p:clrMapOvr>
  <p:transition spd="slow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7506-B613-1DDB-11CB-B27E32A3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6D6BF-A84C-4014-964A-6F9D9CBE36AB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EEA1C-C1C2-2B38-D947-0C906A29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AC64C-1068-B23D-A356-40B9A5D3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DB078-49CE-4E78-B899-33000083C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73755"/>
      </p:ext>
    </p:extLst>
  </p:cSld>
  <p:clrMapOvr>
    <a:masterClrMapping/>
  </p:clrMapOvr>
  <p:transition spd="slow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F01CD-2FD3-7425-C526-0A61F434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73334-AFF5-4EA6-9F3E-1450B42A0011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0CB78-CB6A-0C5D-3181-2E553BFB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D9338-8E94-C0D6-76A4-0E5A7A50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0899-2841-4C3E-BC37-C7039CC7C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81975"/>
      </p:ext>
    </p:extLst>
  </p:cSld>
  <p:clrMapOvr>
    <a:masterClrMapping/>
  </p:clrMapOvr>
  <p:transition spd="slow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D94447-8263-B1EE-2970-34B67E8F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00B71-04B9-4947-A110-598EC48FB48C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E93962-7826-6E38-56A3-7A03D2A1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A1BF01-0830-09AF-4EB6-6E5B360B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45CE-6D20-4C53-89F1-AA85D2302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06523"/>
      </p:ext>
    </p:extLst>
  </p:cSld>
  <p:clrMapOvr>
    <a:masterClrMapping/>
  </p:clrMapOvr>
  <p:transition spd="slow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4FBFAC-7F5D-3860-6C97-E6AB686B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EC514-C248-4821-A445-4DD3A7AE733F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5EB0E6-57E3-6FE4-7AE3-437733EC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12365CB-677B-F755-8F2A-AEB8F97A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37697-69A4-4951-9368-152CCECDE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23330"/>
      </p:ext>
    </p:extLst>
  </p:cSld>
  <p:clrMapOvr>
    <a:masterClrMapping/>
  </p:clrMapOvr>
  <p:transition spd="slow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70361B-A9D3-5A1E-2276-1C8D079D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785DC-84FD-4FC7-B7CC-BBACBD51CB4B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2528894-51A2-D291-E249-43FD49386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3F474B-6B7C-AE4D-73C1-4D11C4DD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1555C-CBE8-4DA1-A1C0-106DF3044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95285"/>
      </p:ext>
    </p:extLst>
  </p:cSld>
  <p:clrMapOvr>
    <a:masterClrMapping/>
  </p:clrMapOvr>
  <p:transition spd="slow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B6CDDE2-DC1C-92EE-B01A-CEAFE51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86768-C08C-4D79-8ED5-A904929CB12A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BD6415-5C47-AA29-20F8-66196F31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2B5A75-4009-A699-5DBC-FDC4AB4A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C8C58-4127-409A-83BA-CDE2842ED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41902"/>
      </p:ext>
    </p:extLst>
  </p:cSld>
  <p:clrMapOvr>
    <a:masterClrMapping/>
  </p:clrMapOvr>
  <p:transition spd="slow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BBB6EB-8EA2-4B17-B63B-7ABF13386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6833-8C28-4C8F-BE8B-34A2622BDD15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D25202-29B5-B6EF-AE48-413A49A26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617654-8CE1-6E25-4782-4645E9CF2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B283E-39F8-4F6C-B2D6-69B4A0B14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09470"/>
      </p:ext>
    </p:extLst>
  </p:cSld>
  <p:clrMapOvr>
    <a:masterClrMapping/>
  </p:clrMapOvr>
  <p:transition spd="slow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0A202FF-5143-5A0C-E954-EA62B6D59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50F3B-DF4C-49AC-A4C3-3240EDA273D2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8C7A8F-1280-53B3-A865-61DE4B0B3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32C52E-8504-F759-C1B5-4105082B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0DA20-2B43-4944-9D05-77165D2D9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5764"/>
      </p:ext>
    </p:extLst>
  </p:cSld>
  <p:clrMapOvr>
    <a:masterClrMapping/>
  </p:clrMapOvr>
  <p:transition spd="slow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03F4EB4-7187-0C18-C961-4FA7DC5073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C2A85E3-D4F7-0152-7EAE-2CDE41CCB4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A23D0-6530-DCCD-8A15-E6AF625E8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B1193B-9ED4-4FF3-8A46-B71CF2769CEA}" type="datetimeFigureOut">
              <a:rPr lang="en-US"/>
              <a:pPr>
                <a:defRPr/>
              </a:pPr>
              <a:t>9/11/2023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A0CFA-96A7-FBDB-B804-4AA2D63DE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330E1-CE61-7D78-236C-F0D24F92B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69669-A840-48CE-902F-06C405AA2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EEACFD4-1175-ACC8-BFF8-334D6AEA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3" name="Content Placeholder 9" descr="A purple and yellow poster&#10;&#10;Description automatically generated with medium confidence">
            <a:extLst>
              <a:ext uri="{FF2B5EF4-FFF2-40B4-BE49-F238E27FC236}">
                <a16:creationId xmlns:a16="http://schemas.microsoft.com/office/drawing/2014/main" id="{0406457F-4C98-B7E6-1860-B27C7414F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28850" y="1825625"/>
            <a:ext cx="7734300" cy="4351338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6BFF925-FFC1-F9DE-866F-83D7AD962464}"/>
              </a:ext>
            </a:extLst>
          </p:cNvPr>
          <p:cNvSpPr/>
          <p:nvPr/>
        </p:nvSpPr>
        <p:spPr>
          <a:xfrm>
            <a:off x="0" y="-4763"/>
            <a:ext cx="12192000" cy="6858001"/>
          </a:xfrm>
          <a:prstGeom prst="rect">
            <a:avLst/>
          </a:prstGeom>
          <a:solidFill>
            <a:srgbClr val="5C2F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302CC-7D4B-D100-7680-461E5A030CBA}"/>
              </a:ext>
            </a:extLst>
          </p:cNvPr>
          <p:cNvSpPr/>
          <p:nvPr/>
        </p:nvSpPr>
        <p:spPr>
          <a:xfrm>
            <a:off x="465138" y="236599"/>
            <a:ext cx="11396662" cy="6288087"/>
          </a:xfrm>
          <a:prstGeom prst="rect">
            <a:avLst/>
          </a:prstGeom>
          <a:solidFill>
            <a:srgbClr val="EF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BFB49-A272-93F3-8F6A-8F3CEC4A9E69}"/>
              </a:ext>
            </a:extLst>
          </p:cNvPr>
          <p:cNvSpPr/>
          <p:nvPr/>
        </p:nvSpPr>
        <p:spPr>
          <a:xfrm>
            <a:off x="893763" y="741363"/>
            <a:ext cx="10398125" cy="538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DE4EE5-DD6C-3C69-1096-9815024A60D3}"/>
              </a:ext>
            </a:extLst>
          </p:cNvPr>
          <p:cNvSpPr/>
          <p:nvPr/>
        </p:nvSpPr>
        <p:spPr>
          <a:xfrm>
            <a:off x="1630511" y="1408513"/>
            <a:ext cx="9489215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0160">
                  <a:solidFill>
                    <a:srgbClr val="F2D00C"/>
                  </a:solidFill>
                  <a:prstDash val="solid"/>
                </a:ln>
                <a:solidFill>
                  <a:srgbClr val="775CA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Congratulations to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n w="10160">
                  <a:solidFill>
                    <a:srgbClr val="F2D00C"/>
                  </a:solidFill>
                  <a:prstDash val="solid"/>
                </a:ln>
                <a:solidFill>
                  <a:srgbClr val="775CA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     the </a:t>
            </a:r>
            <a:r>
              <a:rPr lang="en-US" sz="6000" b="1" dirty="0">
                <a:ln w="10160">
                  <a:solidFill>
                    <a:srgbClr val="F2D00C"/>
                  </a:solidFill>
                  <a:prstDash val="solid"/>
                </a:ln>
                <a:solidFill>
                  <a:srgbClr val="775CA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Annual El Paso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160">
                  <a:solidFill>
                    <a:srgbClr val="F2D00C"/>
                  </a:solidFill>
                  <a:prstDash val="solid"/>
                </a:ln>
                <a:solidFill>
                  <a:srgbClr val="775CA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    September  2023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0160">
                  <a:solidFill>
                    <a:srgbClr val="F2D00C"/>
                  </a:solidFill>
                  <a:prstDash val="solid"/>
                </a:ln>
                <a:solidFill>
                  <a:srgbClr val="775CAC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tournament winners</a:t>
            </a:r>
          </a:p>
        </p:txBody>
      </p:sp>
      <p:pic>
        <p:nvPicPr>
          <p:cNvPr id="5128" name="Picture 11" descr="A purple and yellow poster&#10;&#10;Description automatically generated with medium confidence">
            <a:extLst>
              <a:ext uri="{FF2B5EF4-FFF2-40B4-BE49-F238E27FC236}">
                <a16:creationId xmlns:a16="http://schemas.microsoft.com/office/drawing/2014/main" id="{418B70D8-5942-A224-3BF9-7ED17CFD3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5" t="17484" r="3569" b="21294"/>
          <a:stretch>
            <a:fillRect/>
          </a:stretch>
        </p:blipFill>
        <p:spPr bwMode="auto">
          <a:xfrm>
            <a:off x="992188" y="849313"/>
            <a:ext cx="2098675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A purple and yellow poster&#10;&#10;Description automatically generated with medium confidence">
            <a:extLst>
              <a:ext uri="{FF2B5EF4-FFF2-40B4-BE49-F238E27FC236}">
                <a16:creationId xmlns:a16="http://schemas.microsoft.com/office/drawing/2014/main" id="{B3064258-DED2-E891-BB3E-3E7A3C266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18687" r="63968" b="21556"/>
          <a:stretch>
            <a:fillRect/>
          </a:stretch>
        </p:blipFill>
        <p:spPr bwMode="auto">
          <a:xfrm>
            <a:off x="8993188" y="3835400"/>
            <a:ext cx="22653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1954C0-38F5-CF51-8840-2E80AA093742}"/>
              </a:ext>
            </a:extLst>
          </p:cNvPr>
          <p:cNvSpPr/>
          <p:nvPr/>
        </p:nvSpPr>
        <p:spPr>
          <a:xfrm>
            <a:off x="3990385" y="880172"/>
            <a:ext cx="3177023" cy="1320908"/>
          </a:xfrm>
          <a:prstGeom prst="roundRect">
            <a:avLst/>
          </a:prstGeom>
          <a:solidFill>
            <a:srgbClr val="EF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9E17F-CFBA-E485-E91C-6C5D6E193CC1}"/>
              </a:ext>
            </a:extLst>
          </p:cNvPr>
          <p:cNvSpPr txBox="1"/>
          <p:nvPr/>
        </p:nvSpPr>
        <p:spPr>
          <a:xfrm>
            <a:off x="67400" y="6185947"/>
            <a:ext cx="4024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Flights A &amp; B</a:t>
            </a:r>
          </a:p>
          <a:p>
            <a:pPr algn="ctr"/>
            <a:r>
              <a:rPr lang="en-US" dirty="0"/>
              <a:t>Marian Ford &amp; Susan Elkin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B6EF5D-F589-9AFF-D8F5-97ECBE4F2B3F}"/>
              </a:ext>
            </a:extLst>
          </p:cNvPr>
          <p:cNvSpPr txBox="1"/>
          <p:nvPr/>
        </p:nvSpPr>
        <p:spPr>
          <a:xfrm>
            <a:off x="7630786" y="2989869"/>
            <a:ext cx="378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Flight C </a:t>
            </a:r>
          </a:p>
          <a:p>
            <a:pPr algn="ctr"/>
            <a:r>
              <a:rPr lang="en-US" dirty="0"/>
              <a:t>Edgar Flores &amp; Gustavo Gonzalez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0DBA7C-629B-961A-E235-BC317B6BF367}"/>
              </a:ext>
            </a:extLst>
          </p:cNvPr>
          <p:cNvSpPr/>
          <p:nvPr/>
        </p:nvSpPr>
        <p:spPr>
          <a:xfrm>
            <a:off x="4089674" y="940462"/>
            <a:ext cx="29784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Saturday AM </a:t>
            </a:r>
          </a:p>
          <a:p>
            <a:pPr algn="ctr"/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Stratified Pairs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5161AA-55DC-6928-C8EE-5F1F2641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55" y="293556"/>
            <a:ext cx="3177023" cy="2456538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" name="Picture 20" descr="A collage of two men&#10;&#10;Description automatically generated">
            <a:extLst>
              <a:ext uri="{FF2B5EF4-FFF2-40B4-BE49-F238E27FC236}">
                <a16:creationId xmlns:a16="http://schemas.microsoft.com/office/drawing/2014/main" id="{2DABF8D9-85EC-30D4-7EC9-3FFD7B43F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18" y="293556"/>
            <a:ext cx="4035809" cy="2681601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 descr="Two women smiling at the camera&#10;&#10;Description automatically generated">
            <a:extLst>
              <a:ext uri="{FF2B5EF4-FFF2-40B4-BE49-F238E27FC236}">
                <a16:creationId xmlns:a16="http://schemas.microsoft.com/office/drawing/2014/main" id="{943E187B-E41C-E624-4503-3F32B5847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33" y="3782117"/>
            <a:ext cx="3211666" cy="2299150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25F6D700-7BC3-74D3-FB90-A03A874665F7}"/>
              </a:ext>
            </a:extLst>
          </p:cNvPr>
          <p:cNvSpPr/>
          <p:nvPr/>
        </p:nvSpPr>
        <p:spPr>
          <a:xfrm>
            <a:off x="3990385" y="4300940"/>
            <a:ext cx="3177023" cy="1237330"/>
          </a:xfrm>
          <a:prstGeom prst="roundRect">
            <a:avLst/>
          </a:prstGeom>
          <a:solidFill>
            <a:srgbClr val="EF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0D27343-D1D6-D5C5-2B5B-30FACD68C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62" y="2363013"/>
            <a:ext cx="1812468" cy="174123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9A4299E-17EA-4DB4-9097-598C84E47566}"/>
              </a:ext>
            </a:extLst>
          </p:cNvPr>
          <p:cNvSpPr txBox="1"/>
          <p:nvPr/>
        </p:nvSpPr>
        <p:spPr>
          <a:xfrm>
            <a:off x="67400" y="2865159"/>
            <a:ext cx="40245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Flights A &amp; B</a:t>
            </a:r>
          </a:p>
          <a:p>
            <a:pPr algn="ctr"/>
            <a:r>
              <a:rPr lang="en-US" dirty="0"/>
              <a:t>Barbara Crews &amp; Lorraine O’Donnell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89F2FB-ACCB-B346-B26E-73A0943522DD}"/>
              </a:ext>
            </a:extLst>
          </p:cNvPr>
          <p:cNvSpPr txBox="1"/>
          <p:nvPr/>
        </p:nvSpPr>
        <p:spPr>
          <a:xfrm>
            <a:off x="4235039" y="4319440"/>
            <a:ext cx="2687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Saturday AM </a:t>
            </a:r>
          </a:p>
          <a:p>
            <a:pPr algn="ctr"/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499er’s Pairs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BAA81D-265F-231D-AFAE-A137265897B4}"/>
              </a:ext>
            </a:extLst>
          </p:cNvPr>
          <p:cNvSpPr txBox="1"/>
          <p:nvPr/>
        </p:nvSpPr>
        <p:spPr>
          <a:xfrm>
            <a:off x="6641323" y="644749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Flight C – Bill Hickman &amp; Nancy Welshimer</a:t>
            </a:r>
          </a:p>
        </p:txBody>
      </p:sp>
      <p:pic>
        <p:nvPicPr>
          <p:cNvPr id="45" name="Picture 44" descr="A person and person standing together&#10;&#10;Description automatically generated">
            <a:extLst>
              <a:ext uri="{FF2B5EF4-FFF2-40B4-BE49-F238E27FC236}">
                <a16:creationId xmlns:a16="http://schemas.microsoft.com/office/drawing/2014/main" id="{0FFE6D25-79C8-EC21-22BC-B465BC06B7C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8" b="13662"/>
          <a:stretch/>
        </p:blipFill>
        <p:spPr>
          <a:xfrm>
            <a:off x="7765294" y="3764889"/>
            <a:ext cx="3788672" cy="2598446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1317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 advTm="30000">
        <p:wipe/>
      </p:transition>
    </mc:Choice>
    <mc:Fallback xmlns="">
      <p:transition spd="slow" advTm="30000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7333CF1-A705-4A0F-2273-2A0CC58A87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r="4283"/>
          <a:stretch/>
        </p:blipFill>
        <p:spPr>
          <a:xfrm>
            <a:off x="10000576" y="4001852"/>
            <a:ext cx="1896110" cy="2299150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D6C6FE-AF64-954D-713A-59291514962C}"/>
              </a:ext>
            </a:extLst>
          </p:cNvPr>
          <p:cNvSpPr/>
          <p:nvPr/>
        </p:nvSpPr>
        <p:spPr>
          <a:xfrm>
            <a:off x="4406983" y="223659"/>
            <a:ext cx="2429273" cy="2343080"/>
          </a:xfrm>
          <a:prstGeom prst="roundRect">
            <a:avLst/>
          </a:prstGeom>
          <a:solidFill>
            <a:srgbClr val="5C2F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082398-A110-694A-23D8-FC07FA9A8E9C}"/>
              </a:ext>
            </a:extLst>
          </p:cNvPr>
          <p:cNvSpPr/>
          <p:nvPr/>
        </p:nvSpPr>
        <p:spPr>
          <a:xfrm>
            <a:off x="4442547" y="610369"/>
            <a:ext cx="235814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Saturday PM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Stratified</a:t>
            </a:r>
          </a:p>
          <a:p>
            <a:pPr algn="ctr"/>
            <a:r>
              <a:rPr lang="en-US" sz="32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Pairs</a:t>
            </a:r>
          </a:p>
        </p:txBody>
      </p:sp>
      <p:pic>
        <p:nvPicPr>
          <p:cNvPr id="6" name="Picture 5" descr="A person and person smiling for a picture&#10;&#10;Description automatically generated">
            <a:extLst>
              <a:ext uri="{FF2B5EF4-FFF2-40B4-BE49-F238E27FC236}">
                <a16:creationId xmlns:a16="http://schemas.microsoft.com/office/drawing/2014/main" id="{18D6B596-00EE-8368-5C72-07D0C06144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1" t="4966" r="2578"/>
          <a:stretch/>
        </p:blipFill>
        <p:spPr>
          <a:xfrm>
            <a:off x="1242663" y="201419"/>
            <a:ext cx="2885421" cy="2407988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A person and person posing for a picture&#10;&#10;Description automatically generated">
            <a:extLst>
              <a:ext uri="{FF2B5EF4-FFF2-40B4-BE49-F238E27FC236}">
                <a16:creationId xmlns:a16="http://schemas.microsoft.com/office/drawing/2014/main" id="{992C7DC9-D80B-7A82-2097-21C4ADB14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56" y="176984"/>
            <a:ext cx="2885421" cy="2436430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A3C76D-9E3C-AA98-071F-BC34B58F30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600" r="1861" b="6823"/>
          <a:stretch/>
        </p:blipFill>
        <p:spPr>
          <a:xfrm>
            <a:off x="383028" y="3980627"/>
            <a:ext cx="1722006" cy="2356157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DD060C-CCDD-E80A-550E-D169DAE9DC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9688" y="3985239"/>
            <a:ext cx="1722007" cy="2356159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Two women smiling at the camera&#10;&#10;Description automatically generated">
            <a:extLst>
              <a:ext uri="{FF2B5EF4-FFF2-40B4-BE49-F238E27FC236}">
                <a16:creationId xmlns:a16="http://schemas.microsoft.com/office/drawing/2014/main" id="{72F7C0B6-46E3-CF67-83C0-F48301286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78" y="4009131"/>
            <a:ext cx="3211666" cy="2299150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FBA2CCA-CE64-DA42-F852-C0CB08A71157}"/>
              </a:ext>
            </a:extLst>
          </p:cNvPr>
          <p:cNvSpPr txBox="1"/>
          <p:nvPr/>
        </p:nvSpPr>
        <p:spPr>
          <a:xfrm>
            <a:off x="829398" y="2686289"/>
            <a:ext cx="94849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Flight A tied for 1</a:t>
            </a:r>
            <a:r>
              <a:rPr lang="en-US" baseline="30000" dirty="0"/>
              <a:t>st</a:t>
            </a:r>
            <a:r>
              <a:rPr lang="en-US" dirty="0"/>
              <a:t> &amp; 2</a:t>
            </a:r>
            <a:r>
              <a:rPr lang="en-US" baseline="30000" dirty="0"/>
              <a:t>nd</a:t>
            </a:r>
            <a:r>
              <a:rPr lang="en-US" dirty="0"/>
              <a:t> – Ellen Eastman, Paul Ritters, Peggy Craig, Jerry Ruther</a:t>
            </a:r>
          </a:p>
          <a:p>
            <a:pPr algn="ctr"/>
            <a:r>
              <a:rPr lang="en-US" dirty="0"/>
              <a:t>Flights B &amp; C Ellen and Paul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B07852-01B3-49CF-3581-E1D00D215140}"/>
              </a:ext>
            </a:extLst>
          </p:cNvPr>
          <p:cNvSpPr/>
          <p:nvPr/>
        </p:nvSpPr>
        <p:spPr>
          <a:xfrm>
            <a:off x="2853350" y="3301246"/>
            <a:ext cx="5437067" cy="579354"/>
          </a:xfrm>
          <a:prstGeom prst="roundRect">
            <a:avLst/>
          </a:prstGeom>
          <a:solidFill>
            <a:srgbClr val="5C2F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8E31EF-87B2-BDC8-BA8F-65CEDE358AF4}"/>
              </a:ext>
            </a:extLst>
          </p:cNvPr>
          <p:cNvSpPr/>
          <p:nvPr/>
        </p:nvSpPr>
        <p:spPr>
          <a:xfrm>
            <a:off x="2666913" y="3285918"/>
            <a:ext cx="5809939" cy="6028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Saturday PM 499er’s Pairs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2E20BF0-F4DC-2519-0C8C-88D46F4652A5}"/>
              </a:ext>
            </a:extLst>
          </p:cNvPr>
          <p:cNvSpPr txBox="1"/>
          <p:nvPr/>
        </p:nvSpPr>
        <p:spPr>
          <a:xfrm>
            <a:off x="638651" y="6488668"/>
            <a:ext cx="3255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Flight A – Val Brown &amp; Kay White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1E5FF2-BCC4-1613-6536-2DA09C04B65E}"/>
              </a:ext>
            </a:extLst>
          </p:cNvPr>
          <p:cNvSpPr txBox="1"/>
          <p:nvPr/>
        </p:nvSpPr>
        <p:spPr>
          <a:xfrm>
            <a:off x="4282346" y="6449675"/>
            <a:ext cx="362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Flight B – Marion Ford &amp; Susan Elkin</a:t>
            </a:r>
          </a:p>
        </p:txBody>
      </p:sp>
      <p:pic>
        <p:nvPicPr>
          <p:cNvPr id="27" name="Picture 2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099EAC3-2BDC-80EE-D932-44D83AED62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27" y="4009131"/>
            <a:ext cx="1808395" cy="2307794"/>
          </a:xfrm>
          <a:prstGeom prst="rect">
            <a:avLst/>
          </a:prstGeom>
          <a:ln w="88900" cap="sq" cmpd="thickThin">
            <a:solidFill>
              <a:srgbClr val="5C2FA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5143B2F-5C9E-F775-F6EA-3084FFD851FF}"/>
              </a:ext>
            </a:extLst>
          </p:cNvPr>
          <p:cNvSpPr txBox="1"/>
          <p:nvPr/>
        </p:nvSpPr>
        <p:spPr>
          <a:xfrm>
            <a:off x="7977527" y="6421401"/>
            <a:ext cx="43479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Flight C – Marsha </a:t>
            </a:r>
            <a:r>
              <a:rPr lang="en-US" dirty="0" err="1"/>
              <a:t>Chanoux</a:t>
            </a:r>
            <a:r>
              <a:rPr lang="en-US" dirty="0"/>
              <a:t> &amp; Kathy Clark</a:t>
            </a:r>
          </a:p>
        </p:txBody>
      </p:sp>
    </p:spTree>
    <p:extLst>
      <p:ext uri="{BB962C8B-B14F-4D97-AF65-F5344CB8AC3E}">
        <p14:creationId xmlns:p14="http://schemas.microsoft.com/office/powerpoint/2010/main" val="11240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750" advTm="30000">
        <p:wheel spokes="1"/>
      </p:transition>
    </mc:Choice>
    <mc:Fallback xmlns="">
      <p:transition spd="slow" advTm="30000">
        <p:wheel spokes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E63F8E7-8DB7-CA5F-4DE4-5CE138CBB143}"/>
              </a:ext>
            </a:extLst>
          </p:cNvPr>
          <p:cNvSpPr/>
          <p:nvPr/>
        </p:nvSpPr>
        <p:spPr>
          <a:xfrm>
            <a:off x="187716" y="4155898"/>
            <a:ext cx="6891177" cy="2553251"/>
          </a:xfrm>
          <a:prstGeom prst="rect">
            <a:avLst/>
          </a:prstGeom>
          <a:solidFill>
            <a:srgbClr val="6E50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D62B067-81CC-321B-014C-4FCBC8080179}"/>
              </a:ext>
            </a:extLst>
          </p:cNvPr>
          <p:cNvSpPr/>
          <p:nvPr/>
        </p:nvSpPr>
        <p:spPr>
          <a:xfrm>
            <a:off x="5630258" y="2138083"/>
            <a:ext cx="6561742" cy="2477600"/>
          </a:xfrm>
          <a:prstGeom prst="rect">
            <a:avLst/>
          </a:prstGeom>
          <a:solidFill>
            <a:srgbClr val="6E50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8F6CB41-9D2E-D221-7B24-AEC182FC5477}"/>
              </a:ext>
            </a:extLst>
          </p:cNvPr>
          <p:cNvSpPr/>
          <p:nvPr/>
        </p:nvSpPr>
        <p:spPr>
          <a:xfrm>
            <a:off x="109905" y="296421"/>
            <a:ext cx="6249797" cy="2477600"/>
          </a:xfrm>
          <a:prstGeom prst="rect">
            <a:avLst/>
          </a:prstGeom>
          <a:solidFill>
            <a:srgbClr val="6E50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collage of two men&#10;&#10;Description automatically generated">
            <a:extLst>
              <a:ext uri="{FF2B5EF4-FFF2-40B4-BE49-F238E27FC236}">
                <a16:creationId xmlns:a16="http://schemas.microsoft.com/office/drawing/2014/main" id="{CB6F1031-B18B-2DA0-F5E4-B3681FAA0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34" y="486025"/>
            <a:ext cx="5908283" cy="2084443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F59C86-FBE3-33D2-6ECB-C7513DB6B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254" y="2353219"/>
            <a:ext cx="6174030" cy="2084443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Picture 35" descr="A collage of two women&#10;&#10;Description automatically generated">
            <a:extLst>
              <a:ext uri="{FF2B5EF4-FFF2-40B4-BE49-F238E27FC236}">
                <a16:creationId xmlns:a16="http://schemas.microsoft.com/office/drawing/2014/main" id="{C95FFFB5-F826-ACF2-C79E-F239BFEC3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90" y="4310133"/>
            <a:ext cx="6522096" cy="2206017"/>
          </a:xfrm>
          <a:prstGeom prst="rect">
            <a:avLst/>
          </a:prstGeom>
          <a:ln w="88900" cap="sq" cmpd="thickThin">
            <a:solidFill>
              <a:srgbClr val="EFA6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3D4530E1-91AE-018F-FDD0-8BB35FBB9551}"/>
              </a:ext>
            </a:extLst>
          </p:cNvPr>
          <p:cNvSpPr/>
          <p:nvPr/>
        </p:nvSpPr>
        <p:spPr>
          <a:xfrm>
            <a:off x="7531743" y="296421"/>
            <a:ext cx="4284323" cy="520239"/>
          </a:xfrm>
          <a:prstGeom prst="roundRect">
            <a:avLst/>
          </a:prstGeom>
          <a:solidFill>
            <a:srgbClr val="EFA60F"/>
          </a:solidFill>
          <a:ln w="57150">
            <a:solidFill>
              <a:srgbClr val="6E5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FA84417-0277-23BA-2FE8-F3616D018EE6}"/>
              </a:ext>
            </a:extLst>
          </p:cNvPr>
          <p:cNvSpPr/>
          <p:nvPr/>
        </p:nvSpPr>
        <p:spPr>
          <a:xfrm>
            <a:off x="7224305" y="201151"/>
            <a:ext cx="489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Sunday Swiss Teams </a:t>
            </a: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981EAE89-8CC3-25AF-12E7-657A25E205AF}"/>
              </a:ext>
            </a:extLst>
          </p:cNvPr>
          <p:cNvSpPr/>
          <p:nvPr/>
        </p:nvSpPr>
        <p:spPr>
          <a:xfrm flipH="1">
            <a:off x="6247153" y="747546"/>
            <a:ext cx="5908284" cy="1494772"/>
          </a:xfrm>
          <a:prstGeom prst="rightArrow">
            <a:avLst/>
          </a:prstGeom>
          <a:solidFill>
            <a:srgbClr val="EFA6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Flight A  - Steve Nordberg, Ralph Liguori, </a:t>
            </a:r>
          </a:p>
          <a:p>
            <a:pPr algn="ctr"/>
            <a:r>
              <a:rPr lang="en-US" sz="2400" dirty="0"/>
              <a:t>Chuck Duke, Barbara Harrid</a:t>
            </a: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9C999312-6E17-6F0A-52AD-0538D57CFD5C}"/>
              </a:ext>
            </a:extLst>
          </p:cNvPr>
          <p:cNvSpPr/>
          <p:nvPr/>
        </p:nvSpPr>
        <p:spPr>
          <a:xfrm flipH="1">
            <a:off x="6868362" y="4899804"/>
            <a:ext cx="5287075" cy="1494772"/>
          </a:xfrm>
          <a:prstGeom prst="rightArrow">
            <a:avLst/>
          </a:prstGeom>
          <a:solidFill>
            <a:srgbClr val="EFA60F"/>
          </a:solidFill>
          <a:ln>
            <a:solidFill>
              <a:srgbClr val="6E50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Flight C - Nancy Stockton, Julie Reiser</a:t>
            </a:r>
          </a:p>
          <a:p>
            <a:pPr algn="ctr"/>
            <a:r>
              <a:rPr lang="en-US" sz="2400" dirty="0"/>
              <a:t>Meg O’Leary, Sheila </a:t>
            </a:r>
            <a:r>
              <a:rPr lang="en-US" sz="2400" dirty="0" err="1"/>
              <a:t>Unglaub</a:t>
            </a:r>
            <a:endParaRPr lang="en-US" sz="2400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A38C2E7F-1E9B-7744-5FA8-80A2B11D98CA}"/>
              </a:ext>
            </a:extLst>
          </p:cNvPr>
          <p:cNvSpPr/>
          <p:nvPr/>
        </p:nvSpPr>
        <p:spPr>
          <a:xfrm>
            <a:off x="561587" y="2681614"/>
            <a:ext cx="5068671" cy="1494772"/>
          </a:xfrm>
          <a:prstGeom prst="rightArrow">
            <a:avLst/>
          </a:prstGeom>
          <a:solidFill>
            <a:srgbClr val="EFA6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Flight B - CJ Tompkins, Jay Woods</a:t>
            </a:r>
          </a:p>
          <a:p>
            <a:pPr algn="ctr"/>
            <a:r>
              <a:rPr lang="en-US" sz="2400" dirty="0"/>
              <a:t>Ashok Bhakta, Steve Kubala</a:t>
            </a:r>
          </a:p>
        </p:txBody>
      </p:sp>
    </p:spTree>
    <p:extLst>
      <p:ext uri="{BB962C8B-B14F-4D97-AF65-F5344CB8AC3E}">
        <p14:creationId xmlns:p14="http://schemas.microsoft.com/office/powerpoint/2010/main" val="1030150536"/>
      </p:ext>
    </p:extLst>
  </p:cSld>
  <p:clrMapOvr>
    <a:masterClrMapping/>
  </p:clrMapOvr>
  <p:transition spd="slow" advTm="10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8B772E7-9B4B-099C-D998-C7C4F6F4C209}"/>
              </a:ext>
            </a:extLst>
          </p:cNvPr>
          <p:cNvSpPr/>
          <p:nvPr/>
        </p:nvSpPr>
        <p:spPr>
          <a:xfrm>
            <a:off x="339047" y="246578"/>
            <a:ext cx="11589250" cy="6236413"/>
          </a:xfrm>
          <a:prstGeom prst="roundRect">
            <a:avLst/>
          </a:prstGeom>
          <a:solidFill>
            <a:srgbClr val="5C2F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C2FA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ADBF91-08A9-36D7-9CC4-4B0E76ED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3" y="441200"/>
            <a:ext cx="10551560" cy="575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16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6000">
        <p14:vortex dir="r"/>
      </p:transition>
    </mc:Choice>
    <mc:Fallback xmlns="">
      <p:transition spd="slow" advTm="2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951DC2-45B4-C33B-0222-01811D6E49EF}"/>
              </a:ext>
            </a:extLst>
          </p:cNvPr>
          <p:cNvSpPr/>
          <p:nvPr/>
        </p:nvSpPr>
        <p:spPr>
          <a:xfrm>
            <a:off x="0" y="-4763"/>
            <a:ext cx="12192000" cy="6858001"/>
          </a:xfrm>
          <a:prstGeom prst="rect">
            <a:avLst/>
          </a:prstGeom>
          <a:solidFill>
            <a:srgbClr val="5C2F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25E6A-6CC1-CC26-4C6C-0E3680CFA27D}"/>
              </a:ext>
            </a:extLst>
          </p:cNvPr>
          <p:cNvSpPr/>
          <p:nvPr/>
        </p:nvSpPr>
        <p:spPr>
          <a:xfrm>
            <a:off x="143933" y="67733"/>
            <a:ext cx="11954934" cy="6604000"/>
          </a:xfrm>
          <a:prstGeom prst="rect">
            <a:avLst/>
          </a:prstGeom>
          <a:solidFill>
            <a:srgbClr val="EFA6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E8B23A-0CB0-5D4E-F906-30BEF89F1F3A}"/>
              </a:ext>
            </a:extLst>
          </p:cNvPr>
          <p:cNvSpPr/>
          <p:nvPr/>
        </p:nvSpPr>
        <p:spPr>
          <a:xfrm>
            <a:off x="11274690" y="186267"/>
            <a:ext cx="668867" cy="6306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9" descr="A purple and yellow poster&#10;&#10;Description automatically generated with medium confidence">
            <a:extLst>
              <a:ext uri="{FF2B5EF4-FFF2-40B4-BE49-F238E27FC236}">
                <a16:creationId xmlns:a16="http://schemas.microsoft.com/office/drawing/2014/main" id="{A8734C50-2237-9616-EBF3-C941C7D79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1825625"/>
            <a:ext cx="77343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D4F0A6A-DE8F-18F8-579E-30E3EA63F16E}"/>
              </a:ext>
            </a:extLst>
          </p:cNvPr>
          <p:cNvSpPr txBox="1">
            <a:spLocks/>
          </p:cNvSpPr>
          <p:nvPr/>
        </p:nvSpPr>
        <p:spPr>
          <a:xfrm>
            <a:off x="279400" y="186267"/>
            <a:ext cx="11359621" cy="630660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0"/>
              </a:spcBef>
              <a:buFont typeface="Arial" panose="020B0604020202020204" pitchFamily="34" charset="0"/>
              <a:buNone/>
            </a:pPr>
            <a:endParaRPr lang="en-US" sz="80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182880" indent="0" algn="just">
              <a:spcBef>
                <a:spcPts val="200"/>
              </a:spcBef>
              <a:buFont typeface="Arial" panose="020B0604020202020204" pitchFamily="34" charset="0"/>
              <a:buNone/>
            </a:pPr>
            <a:r>
              <a:rPr lang="en-US" sz="3000">
                <a:solidFill>
                  <a:srgbClr val="222222"/>
                </a:solidFill>
                <a:latin typeface="Arial" panose="020B0604020202020204" pitchFamily="34" charset="0"/>
              </a:rPr>
              <a:t>A big THANK YOU to ALL the players who supported our September Sectional.   We had a good turnout from our club members at all levels of play. </a:t>
            </a:r>
          </a:p>
          <a:p>
            <a:pPr marL="182880" indent="0" algn="just">
              <a:buFont typeface="Arial" panose="020B0604020202020204" pitchFamily="34" charset="0"/>
              <a:buNone/>
            </a:pPr>
            <a:r>
              <a:rPr lang="en-US" sz="3000">
                <a:solidFill>
                  <a:srgbClr val="222222"/>
                </a:solidFill>
                <a:latin typeface="Arial" panose="020B0604020202020204" pitchFamily="34" charset="0"/>
              </a:rPr>
              <a:t>     Thanks to all the volunteers who made it possible, and especially to Bob Craig, who agreed to direct our Sectional tournament in order to support our club!   </a:t>
            </a:r>
          </a:p>
          <a:p>
            <a:pPr marL="182880" indent="0" algn="just">
              <a:buFont typeface="Arial" panose="020B0604020202020204" pitchFamily="34" charset="0"/>
              <a:buNone/>
            </a:pPr>
            <a:r>
              <a:rPr lang="en-US" sz="3000">
                <a:solidFill>
                  <a:srgbClr val="222222"/>
                </a:solidFill>
                <a:latin typeface="Arial" panose="020B0604020202020204" pitchFamily="34" charset="0"/>
              </a:rPr>
              <a:t>     Bob’s efforts and our overall good attendance gave us a much-needed boost to our financial results for the year.  </a:t>
            </a:r>
          </a:p>
          <a:p>
            <a:pPr marL="182880" indent="0" algn="just">
              <a:buFont typeface="Arial" panose="020B0604020202020204" pitchFamily="34" charset="0"/>
              <a:buNone/>
            </a:pPr>
            <a:r>
              <a:rPr lang="en-US" sz="3000">
                <a:solidFill>
                  <a:srgbClr val="222222"/>
                </a:solidFill>
                <a:latin typeface="Arial" panose="020B0604020202020204" pitchFamily="34" charset="0"/>
              </a:rPr>
              <a:t>     And again, thank you to the tournament volunteers (Lorena, Joan, Scott, Bill) and our tournament sponsors (Billy &amp; Barb Crews and Tom &amp; Dixie Wicker)  for their part in making it a success!  </a:t>
            </a:r>
          </a:p>
          <a:p>
            <a:pPr marL="182880" indent="0">
              <a:spcBef>
                <a:spcPts val="1500"/>
              </a:spcBef>
              <a:buFont typeface="Arial" panose="020B0604020202020204" pitchFamily="34" charset="0"/>
              <a:buNone/>
            </a:pPr>
            <a:r>
              <a:rPr lang="en-US" sz="3000">
                <a:solidFill>
                  <a:srgbClr val="222222"/>
                </a:solidFill>
                <a:latin typeface="Arial" panose="020B0604020202020204" pitchFamily="34" charset="0"/>
              </a:rPr>
              <a:t>Nancy Stockton, Unit #159 President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004514"/>
      </p:ext>
    </p:extLst>
  </p:cSld>
  <p:clrMapOvr>
    <a:masterClrMapping/>
  </p:clrMapOvr>
  <p:transition spd="slow" advTm="10000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288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Peggy Craig</dc:creator>
  <cp:lastModifiedBy>Peggy Craig</cp:lastModifiedBy>
  <cp:revision>30</cp:revision>
  <dcterms:created xsi:type="dcterms:W3CDTF">2023-08-15T05:06:31Z</dcterms:created>
  <dcterms:modified xsi:type="dcterms:W3CDTF">2023-09-11T18:47:11Z</dcterms:modified>
</cp:coreProperties>
</file>